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32"/>
  </p:notesMasterIdLst>
  <p:handoutMasterIdLst>
    <p:handoutMasterId r:id="rId33"/>
  </p:handoutMasterIdLst>
  <p:sldIdLst>
    <p:sldId id="300" r:id="rId2"/>
    <p:sldId id="302" r:id="rId3"/>
    <p:sldId id="437" r:id="rId4"/>
    <p:sldId id="438" r:id="rId5"/>
    <p:sldId id="444" r:id="rId6"/>
    <p:sldId id="447" r:id="rId7"/>
    <p:sldId id="448" r:id="rId8"/>
    <p:sldId id="449" r:id="rId9"/>
    <p:sldId id="450" r:id="rId10"/>
    <p:sldId id="451" r:id="rId11"/>
    <p:sldId id="453" r:id="rId12"/>
    <p:sldId id="488" r:id="rId13"/>
    <p:sldId id="489" r:id="rId14"/>
    <p:sldId id="454" r:id="rId15"/>
    <p:sldId id="455" r:id="rId16"/>
    <p:sldId id="456" r:id="rId17"/>
    <p:sldId id="458" r:id="rId18"/>
    <p:sldId id="457" r:id="rId19"/>
    <p:sldId id="465" r:id="rId20"/>
    <p:sldId id="468" r:id="rId21"/>
    <p:sldId id="470" r:id="rId22"/>
    <p:sldId id="471" r:id="rId23"/>
    <p:sldId id="472" r:id="rId24"/>
    <p:sldId id="473" r:id="rId25"/>
    <p:sldId id="490" r:id="rId26"/>
    <p:sldId id="474" r:id="rId27"/>
    <p:sldId id="481" r:id="rId28"/>
    <p:sldId id="482" r:id="rId29"/>
    <p:sldId id="483" r:id="rId30"/>
    <p:sldId id="446" r:id="rId31"/>
  </p:sldIdLst>
  <p:sldSz cx="9144000" cy="6858000" type="screen4x3"/>
  <p:notesSz cx="9312275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33CC33"/>
    <a:srgbClr val="993300"/>
    <a:srgbClr val="6666FF"/>
    <a:srgbClr val="230C28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93" autoAdjust="0"/>
    <p:restoredTop sz="94709" autoAdjust="0"/>
  </p:normalViewPr>
  <p:slideViewPr>
    <p:cSldViewPr>
      <p:cViewPr varScale="1">
        <p:scale>
          <a:sx n="80" d="100"/>
          <a:sy n="80" d="100"/>
        </p:scale>
        <p:origin x="-811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5" d="100"/>
          <a:sy n="75" d="100"/>
        </p:scale>
        <p:origin x="-1644" y="-96"/>
      </p:cViewPr>
      <p:guideLst>
        <p:guide orient="horz" pos="2160"/>
        <p:guide pos="293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400" dirty="0"/>
              <a:t>Figure 5.5.2 </a:t>
            </a:r>
          </a:p>
          <a:p>
            <a:pPr>
              <a:defRPr/>
            </a:pPr>
            <a:r>
              <a:rPr lang="en-US" dirty="0"/>
              <a:t>Historical Municipal </a:t>
            </a:r>
            <a:r>
              <a:rPr lang="en-US" dirty="0" smtClean="0"/>
              <a:t>Population </a:t>
            </a:r>
            <a:r>
              <a:rPr lang="en-US" dirty="0"/>
              <a:t>Trends </a:t>
            </a:r>
          </a:p>
          <a:p>
            <a:pPr>
              <a:defRPr/>
            </a:pPr>
            <a:r>
              <a:rPr lang="en-US" sz="1400" dirty="0"/>
              <a:t>(1921 - 2016)</a:t>
            </a:r>
          </a:p>
        </c:rich>
      </c:tx>
      <c:layout>
        <c:manualLayout>
          <c:xMode val="edge"/>
          <c:yMode val="edge"/>
          <c:x val="0.22766599828983097"/>
          <c:y val="0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4130778993818247"/>
          <c:y val="3.8799649432253606E-2"/>
          <c:w val="0.83602161382513651"/>
          <c:h val="0.73635461826226811"/>
        </c:manualLayout>
      </c:layout>
      <c:lineChart>
        <c:grouping val="standard"/>
        <c:varyColors val="0"/>
        <c:ser>
          <c:idx val="0"/>
          <c:order val="0"/>
          <c:tx>
            <c:strRef>
              <c:f>'1921 to 2011 Populations'!$B$44</c:f>
              <c:strCache>
                <c:ptCount val="1"/>
                <c:pt idx="0">
                  <c:v>Armstrong</c:v>
                </c:pt>
              </c:strCache>
            </c:strRef>
          </c:tx>
          <c:marker>
            <c:symbol val="none"/>
          </c:marker>
          <c:cat>
            <c:numRef>
              <c:f>'1921 to 2011 Populations'!$A$45:$A$61</c:f>
              <c:numCache>
                <c:formatCode>General</c:formatCode>
                <c:ptCount val="17"/>
                <c:pt idx="0">
                  <c:v>1921</c:v>
                </c:pt>
                <c:pt idx="1">
                  <c:v>1931</c:v>
                </c:pt>
                <c:pt idx="2">
                  <c:v>1941</c:v>
                </c:pt>
                <c:pt idx="3">
                  <c:v>1951</c:v>
                </c:pt>
                <c:pt idx="4">
                  <c:v>1956</c:v>
                </c:pt>
                <c:pt idx="5">
                  <c:v>1961</c:v>
                </c:pt>
                <c:pt idx="6">
                  <c:v>1966</c:v>
                </c:pt>
                <c:pt idx="7">
                  <c:v>1971</c:v>
                </c:pt>
                <c:pt idx="8">
                  <c:v>1976</c:v>
                </c:pt>
                <c:pt idx="9">
                  <c:v>1981</c:v>
                </c:pt>
                <c:pt idx="10">
                  <c:v>1986</c:v>
                </c:pt>
                <c:pt idx="11">
                  <c:v>1991</c:v>
                </c:pt>
                <c:pt idx="12">
                  <c:v>1996</c:v>
                </c:pt>
                <c:pt idx="13">
                  <c:v>2001</c:v>
                </c:pt>
                <c:pt idx="14">
                  <c:v>2006</c:v>
                </c:pt>
                <c:pt idx="15">
                  <c:v>2011</c:v>
                </c:pt>
                <c:pt idx="16">
                  <c:v>2016</c:v>
                </c:pt>
              </c:numCache>
            </c:numRef>
          </c:cat>
          <c:val>
            <c:numRef>
              <c:f>'1921 to 2011 Populations'!$B$45:$B$61</c:f>
              <c:numCache>
                <c:formatCode>General</c:formatCode>
                <c:ptCount val="17"/>
                <c:pt idx="0">
                  <c:v>983</c:v>
                </c:pt>
                <c:pt idx="1">
                  <c:v>989</c:v>
                </c:pt>
                <c:pt idx="2">
                  <c:v>977</c:v>
                </c:pt>
                <c:pt idx="3" formatCode="#,##0">
                  <c:v>1126</c:v>
                </c:pt>
                <c:pt idx="4" formatCode="#,##0">
                  <c:v>1197</c:v>
                </c:pt>
                <c:pt idx="5" formatCode="#,##0">
                  <c:v>1288</c:v>
                </c:pt>
                <c:pt idx="6" formatCode="#,##0">
                  <c:v>1426</c:v>
                </c:pt>
                <c:pt idx="7" formatCode="#,##0">
                  <c:v>1648</c:v>
                </c:pt>
                <c:pt idx="8" formatCode="#,##0">
                  <c:v>2260</c:v>
                </c:pt>
                <c:pt idx="9" formatCode="#,##0">
                  <c:v>2683</c:v>
                </c:pt>
                <c:pt idx="10" formatCode="#,##0">
                  <c:v>2706</c:v>
                </c:pt>
                <c:pt idx="11" formatCode="#,##0">
                  <c:v>3200</c:v>
                </c:pt>
                <c:pt idx="12" formatCode="#,##0">
                  <c:v>3906</c:v>
                </c:pt>
                <c:pt idx="13" formatCode="#,##0">
                  <c:v>4256</c:v>
                </c:pt>
                <c:pt idx="14" formatCode="#,##0">
                  <c:v>4241</c:v>
                </c:pt>
                <c:pt idx="15" formatCode="#,##0">
                  <c:v>4815</c:v>
                </c:pt>
                <c:pt idx="16" formatCode="#,##0">
                  <c:v>5114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'1921 to 2011 Populations'!$C$44</c:f>
              <c:strCache>
                <c:ptCount val="1"/>
                <c:pt idx="0">
                  <c:v>Enderby</c:v>
                </c:pt>
              </c:strCache>
            </c:strRef>
          </c:tx>
          <c:marker>
            <c:symbol val="none"/>
          </c:marker>
          <c:cat>
            <c:numRef>
              <c:f>'1921 to 2011 Populations'!$A$45:$A$61</c:f>
              <c:numCache>
                <c:formatCode>General</c:formatCode>
                <c:ptCount val="17"/>
                <c:pt idx="0">
                  <c:v>1921</c:v>
                </c:pt>
                <c:pt idx="1">
                  <c:v>1931</c:v>
                </c:pt>
                <c:pt idx="2">
                  <c:v>1941</c:v>
                </c:pt>
                <c:pt idx="3">
                  <c:v>1951</c:v>
                </c:pt>
                <c:pt idx="4">
                  <c:v>1956</c:v>
                </c:pt>
                <c:pt idx="5">
                  <c:v>1961</c:v>
                </c:pt>
                <c:pt idx="6">
                  <c:v>1966</c:v>
                </c:pt>
                <c:pt idx="7">
                  <c:v>1971</c:v>
                </c:pt>
                <c:pt idx="8">
                  <c:v>1976</c:v>
                </c:pt>
                <c:pt idx="9">
                  <c:v>1981</c:v>
                </c:pt>
                <c:pt idx="10">
                  <c:v>1986</c:v>
                </c:pt>
                <c:pt idx="11">
                  <c:v>1991</c:v>
                </c:pt>
                <c:pt idx="12">
                  <c:v>1996</c:v>
                </c:pt>
                <c:pt idx="13">
                  <c:v>2001</c:v>
                </c:pt>
                <c:pt idx="14">
                  <c:v>2006</c:v>
                </c:pt>
                <c:pt idx="15">
                  <c:v>2011</c:v>
                </c:pt>
                <c:pt idx="16">
                  <c:v>2016</c:v>
                </c:pt>
              </c:numCache>
            </c:numRef>
          </c:cat>
          <c:val>
            <c:numRef>
              <c:f>'1921 to 2011 Populations'!$C$45:$C$61</c:f>
              <c:numCache>
                <c:formatCode>General</c:formatCode>
                <c:ptCount val="17"/>
                <c:pt idx="0">
                  <c:v>783</c:v>
                </c:pt>
                <c:pt idx="1">
                  <c:v>555</c:v>
                </c:pt>
                <c:pt idx="2">
                  <c:v>538</c:v>
                </c:pt>
                <c:pt idx="3">
                  <c:v>877</c:v>
                </c:pt>
                <c:pt idx="4">
                  <c:v>965</c:v>
                </c:pt>
                <c:pt idx="5" formatCode="#,##0">
                  <c:v>1075</c:v>
                </c:pt>
                <c:pt idx="6" formatCode="#,##0">
                  <c:v>1114</c:v>
                </c:pt>
                <c:pt idx="7" formatCode="#,##0">
                  <c:v>1158</c:v>
                </c:pt>
                <c:pt idx="8" formatCode="#,##0">
                  <c:v>1482</c:v>
                </c:pt>
                <c:pt idx="9" formatCode="#,##0">
                  <c:v>1816</c:v>
                </c:pt>
                <c:pt idx="10" formatCode="#,##0">
                  <c:v>1714</c:v>
                </c:pt>
                <c:pt idx="11" formatCode="#,##0">
                  <c:v>2128</c:v>
                </c:pt>
                <c:pt idx="12" formatCode="#,##0">
                  <c:v>2754</c:v>
                </c:pt>
                <c:pt idx="13" formatCode="#,##0">
                  <c:v>2818</c:v>
                </c:pt>
                <c:pt idx="14" formatCode="#,##0">
                  <c:v>2828</c:v>
                </c:pt>
                <c:pt idx="15" formatCode="#,##0">
                  <c:v>2932</c:v>
                </c:pt>
                <c:pt idx="16" formatCode="#,##0">
                  <c:v>2964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'1921 to 2011 Populations'!$D$44</c:f>
              <c:strCache>
                <c:ptCount val="1"/>
                <c:pt idx="0">
                  <c:v>Salmon Arm</c:v>
                </c:pt>
              </c:strCache>
            </c:strRef>
          </c:tx>
          <c:marker>
            <c:symbol val="none"/>
          </c:marker>
          <c:cat>
            <c:numRef>
              <c:f>'1921 to 2011 Populations'!$A$45:$A$61</c:f>
              <c:numCache>
                <c:formatCode>General</c:formatCode>
                <c:ptCount val="17"/>
                <c:pt idx="0">
                  <c:v>1921</c:v>
                </c:pt>
                <c:pt idx="1">
                  <c:v>1931</c:v>
                </c:pt>
                <c:pt idx="2">
                  <c:v>1941</c:v>
                </c:pt>
                <c:pt idx="3">
                  <c:v>1951</c:v>
                </c:pt>
                <c:pt idx="4">
                  <c:v>1956</c:v>
                </c:pt>
                <c:pt idx="5">
                  <c:v>1961</c:v>
                </c:pt>
                <c:pt idx="6">
                  <c:v>1966</c:v>
                </c:pt>
                <c:pt idx="7">
                  <c:v>1971</c:v>
                </c:pt>
                <c:pt idx="8">
                  <c:v>1976</c:v>
                </c:pt>
                <c:pt idx="9">
                  <c:v>1981</c:v>
                </c:pt>
                <c:pt idx="10">
                  <c:v>1986</c:v>
                </c:pt>
                <c:pt idx="11">
                  <c:v>1991</c:v>
                </c:pt>
                <c:pt idx="12">
                  <c:v>1996</c:v>
                </c:pt>
                <c:pt idx="13">
                  <c:v>2001</c:v>
                </c:pt>
                <c:pt idx="14">
                  <c:v>2006</c:v>
                </c:pt>
                <c:pt idx="15">
                  <c:v>2011</c:v>
                </c:pt>
                <c:pt idx="16">
                  <c:v>2016</c:v>
                </c:pt>
              </c:numCache>
            </c:numRef>
          </c:cat>
          <c:val>
            <c:numRef>
              <c:f>'1921 to 2011 Populations'!$D$45:$D$61</c:f>
              <c:numCache>
                <c:formatCode>#,##0</c:formatCode>
                <c:ptCount val="17"/>
                <c:pt idx="0">
                  <c:v>1594</c:v>
                </c:pt>
                <c:pt idx="1">
                  <c:v>2501</c:v>
                </c:pt>
                <c:pt idx="2">
                  <c:v>2622</c:v>
                </c:pt>
                <c:pt idx="3">
                  <c:v>3590</c:v>
                </c:pt>
                <c:pt idx="4">
                  <c:v>4444</c:v>
                </c:pt>
                <c:pt idx="5">
                  <c:v>5513</c:v>
                </c:pt>
                <c:pt idx="6">
                  <c:v>6655</c:v>
                </c:pt>
                <c:pt idx="7">
                  <c:v>7793</c:v>
                </c:pt>
                <c:pt idx="8">
                  <c:v>9391</c:v>
                </c:pt>
                <c:pt idx="9">
                  <c:v>10780</c:v>
                </c:pt>
                <c:pt idx="10">
                  <c:v>11199</c:v>
                </c:pt>
                <c:pt idx="11">
                  <c:v>12115</c:v>
                </c:pt>
                <c:pt idx="12">
                  <c:v>14664</c:v>
                </c:pt>
                <c:pt idx="13">
                  <c:v>15210</c:v>
                </c:pt>
                <c:pt idx="14">
                  <c:v>16012</c:v>
                </c:pt>
                <c:pt idx="15">
                  <c:v>17464</c:v>
                </c:pt>
                <c:pt idx="16">
                  <c:v>17706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'1921 to 2011 Populations'!$E$44</c:f>
              <c:strCache>
                <c:ptCount val="1"/>
                <c:pt idx="0">
                  <c:v>Sicamous</c:v>
                </c:pt>
              </c:strCache>
            </c:strRef>
          </c:tx>
          <c:marker>
            <c:symbol val="none"/>
          </c:marker>
          <c:cat>
            <c:numRef>
              <c:f>'1921 to 2011 Populations'!$A$45:$A$61</c:f>
              <c:numCache>
                <c:formatCode>General</c:formatCode>
                <c:ptCount val="17"/>
                <c:pt idx="0">
                  <c:v>1921</c:v>
                </c:pt>
                <c:pt idx="1">
                  <c:v>1931</c:v>
                </c:pt>
                <c:pt idx="2">
                  <c:v>1941</c:v>
                </c:pt>
                <c:pt idx="3">
                  <c:v>1951</c:v>
                </c:pt>
                <c:pt idx="4">
                  <c:v>1956</c:v>
                </c:pt>
                <c:pt idx="5">
                  <c:v>1961</c:v>
                </c:pt>
                <c:pt idx="6">
                  <c:v>1966</c:v>
                </c:pt>
                <c:pt idx="7">
                  <c:v>1971</c:v>
                </c:pt>
                <c:pt idx="8">
                  <c:v>1976</c:v>
                </c:pt>
                <c:pt idx="9">
                  <c:v>1981</c:v>
                </c:pt>
                <c:pt idx="10">
                  <c:v>1986</c:v>
                </c:pt>
                <c:pt idx="11">
                  <c:v>1991</c:v>
                </c:pt>
                <c:pt idx="12">
                  <c:v>1996</c:v>
                </c:pt>
                <c:pt idx="13">
                  <c:v>2001</c:v>
                </c:pt>
                <c:pt idx="14">
                  <c:v>2006</c:v>
                </c:pt>
                <c:pt idx="15">
                  <c:v>2011</c:v>
                </c:pt>
                <c:pt idx="16">
                  <c:v>2016</c:v>
                </c:pt>
              </c:numCache>
            </c:numRef>
          </c:cat>
          <c:val>
            <c:numRef>
              <c:f>'1921 to 2011 Populations'!$E$45:$E$61</c:f>
              <c:numCache>
                <c:formatCode>General</c:formatCode>
                <c:ptCount val="17"/>
                <c:pt idx="11" formatCode="#,##0">
                  <c:v>2501</c:v>
                </c:pt>
                <c:pt idx="12" formatCode="#,##0">
                  <c:v>2827</c:v>
                </c:pt>
                <c:pt idx="13" formatCode="#,##0">
                  <c:v>2720</c:v>
                </c:pt>
                <c:pt idx="14" formatCode="#,##0">
                  <c:v>2676</c:v>
                </c:pt>
                <c:pt idx="15" formatCode="#,##0">
                  <c:v>2441</c:v>
                </c:pt>
                <c:pt idx="16" formatCode="#,##0">
                  <c:v>2429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'1921 to 2011 Populations'!$F$44</c:f>
              <c:strCache>
                <c:ptCount val="1"/>
                <c:pt idx="0">
                  <c:v>Spallumcheen</c:v>
                </c:pt>
              </c:strCache>
            </c:strRef>
          </c:tx>
          <c:marker>
            <c:symbol val="none"/>
          </c:marker>
          <c:cat>
            <c:numRef>
              <c:f>'1921 to 2011 Populations'!$A$45:$A$61</c:f>
              <c:numCache>
                <c:formatCode>General</c:formatCode>
                <c:ptCount val="17"/>
                <c:pt idx="0">
                  <c:v>1921</c:v>
                </c:pt>
                <c:pt idx="1">
                  <c:v>1931</c:v>
                </c:pt>
                <c:pt idx="2">
                  <c:v>1941</c:v>
                </c:pt>
                <c:pt idx="3">
                  <c:v>1951</c:v>
                </c:pt>
                <c:pt idx="4">
                  <c:v>1956</c:v>
                </c:pt>
                <c:pt idx="5">
                  <c:v>1961</c:v>
                </c:pt>
                <c:pt idx="6">
                  <c:v>1966</c:v>
                </c:pt>
                <c:pt idx="7">
                  <c:v>1971</c:v>
                </c:pt>
                <c:pt idx="8">
                  <c:v>1976</c:v>
                </c:pt>
                <c:pt idx="9">
                  <c:v>1981</c:v>
                </c:pt>
                <c:pt idx="10">
                  <c:v>1986</c:v>
                </c:pt>
                <c:pt idx="11">
                  <c:v>1991</c:v>
                </c:pt>
                <c:pt idx="12">
                  <c:v>1996</c:v>
                </c:pt>
                <c:pt idx="13">
                  <c:v>2001</c:v>
                </c:pt>
                <c:pt idx="14">
                  <c:v>2006</c:v>
                </c:pt>
                <c:pt idx="15">
                  <c:v>2011</c:v>
                </c:pt>
                <c:pt idx="16">
                  <c:v>2016</c:v>
                </c:pt>
              </c:numCache>
            </c:numRef>
          </c:cat>
          <c:val>
            <c:numRef>
              <c:f>'1921 to 2011 Populations'!$F$45:$F$61</c:f>
              <c:numCache>
                <c:formatCode>#,##0</c:formatCode>
                <c:ptCount val="17"/>
                <c:pt idx="0" formatCode="General">
                  <c:v>523</c:v>
                </c:pt>
                <c:pt idx="1">
                  <c:v>1629</c:v>
                </c:pt>
                <c:pt idx="2">
                  <c:v>1805</c:v>
                </c:pt>
                <c:pt idx="3">
                  <c:v>1936</c:v>
                </c:pt>
                <c:pt idx="4">
                  <c:v>1937</c:v>
                </c:pt>
                <c:pt idx="5">
                  <c:v>2123</c:v>
                </c:pt>
                <c:pt idx="6">
                  <c:v>2076</c:v>
                </c:pt>
                <c:pt idx="7">
                  <c:v>2302</c:v>
                </c:pt>
                <c:pt idx="8">
                  <c:v>3378</c:v>
                </c:pt>
                <c:pt idx="9">
                  <c:v>4213</c:v>
                </c:pt>
                <c:pt idx="10">
                  <c:v>4310</c:v>
                </c:pt>
                <c:pt idx="11">
                  <c:v>4719</c:v>
                </c:pt>
                <c:pt idx="12">
                  <c:v>5322</c:v>
                </c:pt>
                <c:pt idx="13">
                  <c:v>5134</c:v>
                </c:pt>
                <c:pt idx="14">
                  <c:v>4960</c:v>
                </c:pt>
                <c:pt idx="15">
                  <c:v>5055</c:v>
                </c:pt>
                <c:pt idx="16">
                  <c:v>5106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2304768"/>
        <c:axId val="102315136"/>
      </c:lineChart>
      <c:catAx>
        <c:axId val="10230476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Census Year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02315136"/>
        <c:crosses val="autoZero"/>
        <c:auto val="1"/>
        <c:lblAlgn val="ctr"/>
        <c:lblOffset val="100"/>
        <c:noMultiLvlLbl val="0"/>
      </c:catAx>
      <c:valAx>
        <c:axId val="10231513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Population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0230476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4.9999937523952868E-2"/>
          <c:y val="0.89904584485038275"/>
          <c:w val="0.9"/>
          <c:h val="6.4839788664295211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/>
            </a:pPr>
            <a:r>
              <a:rPr lang="en-US" sz="1600" b="1" i="0" baseline="0">
                <a:effectLst/>
              </a:rPr>
              <a:t>Figure 5.10.2 </a:t>
            </a:r>
            <a:endParaRPr lang="en-US" sz="1600">
              <a:effectLst/>
            </a:endParaRPr>
          </a:p>
          <a:p>
            <a:pPr algn="ctr">
              <a:defRPr/>
            </a:pPr>
            <a:r>
              <a:rPr lang="en-US" sz="1800" b="1" i="0" baseline="0">
                <a:effectLst/>
              </a:rPr>
              <a:t>Age Group Trends for Youth and </a:t>
            </a:r>
          </a:p>
          <a:p>
            <a:pPr algn="ctr">
              <a:defRPr/>
            </a:pPr>
            <a:r>
              <a:rPr lang="en-US" sz="1800" b="1" i="0" baseline="0">
                <a:effectLst/>
              </a:rPr>
              <a:t>School Aged Children</a:t>
            </a:r>
            <a:endParaRPr lang="en-US">
              <a:effectLst/>
            </a:endParaRP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2001</c:v>
          </c:tx>
          <c:invertIfNegative val="0"/>
          <c:cat>
            <c:strRef>
              <c:f>'Figure 5.10.1'!$J$23:$J$26</c:f>
              <c:strCache>
                <c:ptCount val="4"/>
                <c:pt idx="0">
                  <c:v>    0-4 Years</c:v>
                </c:pt>
                <c:pt idx="1">
                  <c:v>    5-9 Years</c:v>
                </c:pt>
                <c:pt idx="2">
                  <c:v>    10-14 Years</c:v>
                </c:pt>
                <c:pt idx="3">
                  <c:v>    15-19 Years</c:v>
                </c:pt>
              </c:strCache>
            </c:strRef>
          </c:cat>
          <c:val>
            <c:numRef>
              <c:f>'Figure 5.10.1'!$K$23:$K$26</c:f>
              <c:numCache>
                <c:formatCode>#,##0</c:formatCode>
                <c:ptCount val="4"/>
                <c:pt idx="0">
                  <c:v>1860</c:v>
                </c:pt>
                <c:pt idx="1">
                  <c:v>2590</c:v>
                </c:pt>
                <c:pt idx="2">
                  <c:v>3115</c:v>
                </c:pt>
                <c:pt idx="3">
                  <c:v>3225</c:v>
                </c:pt>
              </c:numCache>
            </c:numRef>
          </c:val>
        </c:ser>
        <c:ser>
          <c:idx val="1"/>
          <c:order val="1"/>
          <c:tx>
            <c:v>2006</c:v>
          </c:tx>
          <c:invertIfNegative val="0"/>
          <c:cat>
            <c:strRef>
              <c:f>'Figure 5.10.1'!$J$23:$J$26</c:f>
              <c:strCache>
                <c:ptCount val="4"/>
                <c:pt idx="0">
                  <c:v>    0-4 Years</c:v>
                </c:pt>
                <c:pt idx="1">
                  <c:v>    5-9 Years</c:v>
                </c:pt>
                <c:pt idx="2">
                  <c:v>    10-14 Years</c:v>
                </c:pt>
                <c:pt idx="3">
                  <c:v>    15-19 Years</c:v>
                </c:pt>
              </c:strCache>
            </c:strRef>
          </c:cat>
          <c:val>
            <c:numRef>
              <c:f>'Figure 5.10.1'!$L$23:$L$26</c:f>
              <c:numCache>
                <c:formatCode>#,##0</c:formatCode>
                <c:ptCount val="4"/>
                <c:pt idx="0">
                  <c:v>2015</c:v>
                </c:pt>
                <c:pt idx="1">
                  <c:v>2425</c:v>
                </c:pt>
                <c:pt idx="2">
                  <c:v>3345</c:v>
                </c:pt>
                <c:pt idx="3">
                  <c:v>3360</c:v>
                </c:pt>
              </c:numCache>
            </c:numRef>
          </c:val>
        </c:ser>
        <c:ser>
          <c:idx val="2"/>
          <c:order val="2"/>
          <c:tx>
            <c:v>2011</c:v>
          </c:tx>
          <c:invertIfNegative val="0"/>
          <c:cat>
            <c:strRef>
              <c:f>'Figure 5.10.1'!$J$23:$J$26</c:f>
              <c:strCache>
                <c:ptCount val="4"/>
                <c:pt idx="0">
                  <c:v>    0-4 Years</c:v>
                </c:pt>
                <c:pt idx="1">
                  <c:v>    5-9 Years</c:v>
                </c:pt>
                <c:pt idx="2">
                  <c:v>    10-14 Years</c:v>
                </c:pt>
                <c:pt idx="3">
                  <c:v>    15-19 Years</c:v>
                </c:pt>
              </c:strCache>
            </c:strRef>
          </c:cat>
          <c:val>
            <c:numRef>
              <c:f>'Figure 5.10.1'!$M$23:$M$26</c:f>
              <c:numCache>
                <c:formatCode>#,##0</c:formatCode>
                <c:ptCount val="4"/>
                <c:pt idx="0">
                  <c:v>2220</c:v>
                </c:pt>
                <c:pt idx="1">
                  <c:v>2330</c:v>
                </c:pt>
                <c:pt idx="2">
                  <c:v>2730</c:v>
                </c:pt>
                <c:pt idx="3">
                  <c:v>3195</c:v>
                </c:pt>
              </c:numCache>
            </c:numRef>
          </c:val>
        </c:ser>
        <c:ser>
          <c:idx val="3"/>
          <c:order val="3"/>
          <c:tx>
            <c:v>2016</c:v>
          </c:tx>
          <c:invertIfNegative val="0"/>
          <c:cat>
            <c:strRef>
              <c:f>'Figure 5.10.1'!$J$23:$J$26</c:f>
              <c:strCache>
                <c:ptCount val="4"/>
                <c:pt idx="0">
                  <c:v>    0-4 Years</c:v>
                </c:pt>
                <c:pt idx="1">
                  <c:v>    5-9 Years</c:v>
                </c:pt>
                <c:pt idx="2">
                  <c:v>    10-14 Years</c:v>
                </c:pt>
                <c:pt idx="3">
                  <c:v>    15-19 Years</c:v>
                </c:pt>
              </c:strCache>
            </c:strRef>
          </c:cat>
          <c:val>
            <c:numRef>
              <c:f>'Figure 5.10.1'!$N$23:$N$26</c:f>
              <c:numCache>
                <c:formatCode>#,##0</c:formatCode>
                <c:ptCount val="4"/>
                <c:pt idx="0">
                  <c:v>2270</c:v>
                </c:pt>
                <c:pt idx="1">
                  <c:v>2510</c:v>
                </c:pt>
                <c:pt idx="2">
                  <c:v>2460</c:v>
                </c:pt>
                <c:pt idx="3">
                  <c:v>2565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7155072"/>
        <c:axId val="177157248"/>
      </c:barChart>
      <c:catAx>
        <c:axId val="17715507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Age Groups</a:t>
                </a:r>
              </a:p>
            </c:rich>
          </c:tx>
          <c:overlay val="0"/>
        </c:title>
        <c:majorTickMark val="out"/>
        <c:minorTickMark val="none"/>
        <c:tickLblPos val="nextTo"/>
        <c:crossAx val="177157248"/>
        <c:crosses val="autoZero"/>
        <c:auto val="1"/>
        <c:lblAlgn val="ctr"/>
        <c:lblOffset val="100"/>
        <c:noMultiLvlLbl val="0"/>
      </c:catAx>
      <c:valAx>
        <c:axId val="17715724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Population</a:t>
                </a:r>
              </a:p>
            </c:rich>
          </c:tx>
          <c:overlay val="0"/>
        </c:title>
        <c:numFmt formatCode="#,##0" sourceLinked="1"/>
        <c:majorTickMark val="out"/>
        <c:minorTickMark val="none"/>
        <c:tickLblPos val="nextTo"/>
        <c:crossAx val="177155072"/>
        <c:crosses val="autoZero"/>
        <c:crossBetween val="between"/>
      </c:valAx>
      <c:spPr>
        <a:ln w="19050"/>
      </c:spPr>
    </c:plotArea>
    <c:legend>
      <c:legendPos val="b"/>
      <c:overlay val="0"/>
    </c:legend>
    <c:plotVisOnly val="1"/>
    <c:dispBlanksAs val="gap"/>
    <c:showDLblsOverMax val="0"/>
  </c:chart>
  <c:spPr>
    <a:ln w="28575"/>
  </c:sp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035319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74803" y="0"/>
            <a:ext cx="4035319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6513910"/>
            <a:ext cx="4035319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74803" y="6513910"/>
            <a:ext cx="4035319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931B7C6-740C-4837-B1E1-DE2687567B7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4844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035319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74803" y="0"/>
            <a:ext cx="4035319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41638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228" y="3257550"/>
            <a:ext cx="744982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6513910"/>
            <a:ext cx="4035319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74803" y="6513910"/>
            <a:ext cx="4035319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4169D90-5221-4BBC-90DC-8708E209F7E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9237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FC84C3-FD6E-403D-85A1-ED737AE21403}" type="slidenum">
              <a:rPr lang="en-US"/>
              <a:pPr/>
              <a:t>1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48EB3C-914F-47D6-8272-4763D777EDE9}" type="slidenum">
              <a:rPr lang="en-US"/>
              <a:pPr/>
              <a:t>10</a:t>
            </a:fld>
            <a:endParaRPr lang="en-US"/>
          </a:p>
        </p:txBody>
      </p:sp>
      <p:sp>
        <p:nvSpPr>
          <p:cNvPr id="147458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205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48EB3C-914F-47D6-8272-4763D777EDE9}" type="slidenum">
              <a:rPr lang="en-US"/>
              <a:pPr/>
              <a:t>11</a:t>
            </a:fld>
            <a:endParaRPr lang="en-US"/>
          </a:p>
        </p:txBody>
      </p:sp>
      <p:sp>
        <p:nvSpPr>
          <p:cNvPr id="147458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205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48EB3C-914F-47D6-8272-4763D777EDE9}" type="slidenum">
              <a:rPr lang="en-US"/>
              <a:pPr/>
              <a:t>12</a:t>
            </a:fld>
            <a:endParaRPr lang="en-US"/>
          </a:p>
        </p:txBody>
      </p:sp>
      <p:sp>
        <p:nvSpPr>
          <p:cNvPr id="147458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205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48EB3C-914F-47D6-8272-4763D777EDE9}" type="slidenum">
              <a:rPr lang="en-US"/>
              <a:pPr/>
              <a:t>13</a:t>
            </a:fld>
            <a:endParaRPr lang="en-US"/>
          </a:p>
        </p:txBody>
      </p:sp>
      <p:sp>
        <p:nvSpPr>
          <p:cNvPr id="147458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205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48EB3C-914F-47D6-8272-4763D777EDE9}" type="slidenum">
              <a:rPr lang="en-US"/>
              <a:pPr/>
              <a:t>14</a:t>
            </a:fld>
            <a:endParaRPr lang="en-US"/>
          </a:p>
        </p:txBody>
      </p:sp>
      <p:sp>
        <p:nvSpPr>
          <p:cNvPr id="147458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205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48EB3C-914F-47D6-8272-4763D777EDE9}" type="slidenum">
              <a:rPr lang="en-US"/>
              <a:pPr/>
              <a:t>15</a:t>
            </a:fld>
            <a:endParaRPr lang="en-US"/>
          </a:p>
        </p:txBody>
      </p:sp>
      <p:sp>
        <p:nvSpPr>
          <p:cNvPr id="147458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205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48EB3C-914F-47D6-8272-4763D777EDE9}" type="slidenum">
              <a:rPr lang="en-US"/>
              <a:pPr/>
              <a:t>16</a:t>
            </a:fld>
            <a:endParaRPr lang="en-US"/>
          </a:p>
        </p:txBody>
      </p:sp>
      <p:sp>
        <p:nvSpPr>
          <p:cNvPr id="147458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205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48EB3C-914F-47D6-8272-4763D777EDE9}" type="slidenum">
              <a:rPr lang="en-US"/>
              <a:pPr/>
              <a:t>17</a:t>
            </a:fld>
            <a:endParaRPr lang="en-US"/>
          </a:p>
        </p:txBody>
      </p:sp>
      <p:sp>
        <p:nvSpPr>
          <p:cNvPr id="147458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205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48EB3C-914F-47D6-8272-4763D777EDE9}" type="slidenum">
              <a:rPr lang="en-US"/>
              <a:pPr/>
              <a:t>18</a:t>
            </a:fld>
            <a:endParaRPr lang="en-US"/>
          </a:p>
        </p:txBody>
      </p:sp>
      <p:sp>
        <p:nvSpPr>
          <p:cNvPr id="147458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205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48EB3C-914F-47D6-8272-4763D777EDE9}" type="slidenum">
              <a:rPr lang="en-US"/>
              <a:pPr/>
              <a:t>19</a:t>
            </a:fld>
            <a:endParaRPr lang="en-US"/>
          </a:p>
        </p:txBody>
      </p:sp>
      <p:sp>
        <p:nvSpPr>
          <p:cNvPr id="147458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205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48EB3C-914F-47D6-8272-4763D777EDE9}" type="slidenum">
              <a:rPr lang="en-US"/>
              <a:pPr/>
              <a:t>2</a:t>
            </a:fld>
            <a:endParaRPr lang="en-US"/>
          </a:p>
        </p:txBody>
      </p:sp>
      <p:sp>
        <p:nvSpPr>
          <p:cNvPr id="147458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205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48EB3C-914F-47D6-8272-4763D777EDE9}" type="slidenum">
              <a:rPr lang="en-US"/>
              <a:pPr/>
              <a:t>20</a:t>
            </a:fld>
            <a:endParaRPr lang="en-US"/>
          </a:p>
        </p:txBody>
      </p:sp>
      <p:sp>
        <p:nvSpPr>
          <p:cNvPr id="147458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205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48EB3C-914F-47D6-8272-4763D777EDE9}" type="slidenum">
              <a:rPr lang="en-US"/>
              <a:pPr/>
              <a:t>21</a:t>
            </a:fld>
            <a:endParaRPr lang="en-US"/>
          </a:p>
        </p:txBody>
      </p:sp>
      <p:sp>
        <p:nvSpPr>
          <p:cNvPr id="147458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205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48EB3C-914F-47D6-8272-4763D777EDE9}" type="slidenum">
              <a:rPr lang="en-US"/>
              <a:pPr/>
              <a:t>22</a:t>
            </a:fld>
            <a:endParaRPr lang="en-US"/>
          </a:p>
        </p:txBody>
      </p:sp>
      <p:sp>
        <p:nvSpPr>
          <p:cNvPr id="147458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205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48EB3C-914F-47D6-8272-4763D777EDE9}" type="slidenum">
              <a:rPr lang="en-US"/>
              <a:pPr/>
              <a:t>23</a:t>
            </a:fld>
            <a:endParaRPr lang="en-US"/>
          </a:p>
        </p:txBody>
      </p:sp>
      <p:sp>
        <p:nvSpPr>
          <p:cNvPr id="147458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205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48EB3C-914F-47D6-8272-4763D777EDE9}" type="slidenum">
              <a:rPr lang="en-US"/>
              <a:pPr/>
              <a:t>24</a:t>
            </a:fld>
            <a:endParaRPr lang="en-US"/>
          </a:p>
        </p:txBody>
      </p:sp>
      <p:sp>
        <p:nvSpPr>
          <p:cNvPr id="147458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205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48EB3C-914F-47D6-8272-4763D777EDE9}" type="slidenum">
              <a:rPr lang="en-US"/>
              <a:pPr/>
              <a:t>25</a:t>
            </a:fld>
            <a:endParaRPr lang="en-US"/>
          </a:p>
        </p:txBody>
      </p:sp>
      <p:sp>
        <p:nvSpPr>
          <p:cNvPr id="147458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205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48EB3C-914F-47D6-8272-4763D777EDE9}" type="slidenum">
              <a:rPr lang="en-US"/>
              <a:pPr/>
              <a:t>26</a:t>
            </a:fld>
            <a:endParaRPr lang="en-US"/>
          </a:p>
        </p:txBody>
      </p:sp>
      <p:sp>
        <p:nvSpPr>
          <p:cNvPr id="147458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205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48EB3C-914F-47D6-8272-4763D777EDE9}" type="slidenum">
              <a:rPr lang="en-US"/>
              <a:pPr/>
              <a:t>27</a:t>
            </a:fld>
            <a:endParaRPr lang="en-US"/>
          </a:p>
        </p:txBody>
      </p:sp>
      <p:sp>
        <p:nvSpPr>
          <p:cNvPr id="147458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205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48EB3C-914F-47D6-8272-4763D777EDE9}" type="slidenum">
              <a:rPr lang="en-US"/>
              <a:pPr/>
              <a:t>28</a:t>
            </a:fld>
            <a:endParaRPr lang="en-US"/>
          </a:p>
        </p:txBody>
      </p:sp>
      <p:sp>
        <p:nvSpPr>
          <p:cNvPr id="147458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205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48EB3C-914F-47D6-8272-4763D777EDE9}" type="slidenum">
              <a:rPr lang="en-US"/>
              <a:pPr/>
              <a:t>29</a:t>
            </a:fld>
            <a:endParaRPr lang="en-US"/>
          </a:p>
        </p:txBody>
      </p:sp>
      <p:sp>
        <p:nvSpPr>
          <p:cNvPr id="147458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205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48EB3C-914F-47D6-8272-4763D777EDE9}" type="slidenum">
              <a:rPr lang="en-US"/>
              <a:pPr/>
              <a:t>3</a:t>
            </a:fld>
            <a:endParaRPr lang="en-US"/>
          </a:p>
        </p:txBody>
      </p:sp>
      <p:sp>
        <p:nvSpPr>
          <p:cNvPr id="147458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205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48EB3C-914F-47D6-8272-4763D777EDE9}" type="slidenum">
              <a:rPr lang="en-US"/>
              <a:pPr/>
              <a:t>30</a:t>
            </a:fld>
            <a:endParaRPr lang="en-US"/>
          </a:p>
        </p:txBody>
      </p:sp>
      <p:sp>
        <p:nvSpPr>
          <p:cNvPr id="147458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205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48EB3C-914F-47D6-8272-4763D777EDE9}" type="slidenum">
              <a:rPr lang="en-US"/>
              <a:pPr/>
              <a:t>4</a:t>
            </a:fld>
            <a:endParaRPr lang="en-US"/>
          </a:p>
        </p:txBody>
      </p:sp>
      <p:sp>
        <p:nvSpPr>
          <p:cNvPr id="147458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205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48EB3C-914F-47D6-8272-4763D777EDE9}" type="slidenum">
              <a:rPr lang="en-US"/>
              <a:pPr/>
              <a:t>5</a:t>
            </a:fld>
            <a:endParaRPr lang="en-US"/>
          </a:p>
        </p:txBody>
      </p:sp>
      <p:sp>
        <p:nvSpPr>
          <p:cNvPr id="147458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205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48EB3C-914F-47D6-8272-4763D777EDE9}" type="slidenum">
              <a:rPr lang="en-US"/>
              <a:pPr/>
              <a:t>6</a:t>
            </a:fld>
            <a:endParaRPr lang="en-US"/>
          </a:p>
        </p:txBody>
      </p:sp>
      <p:sp>
        <p:nvSpPr>
          <p:cNvPr id="147458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205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48EB3C-914F-47D6-8272-4763D777EDE9}" type="slidenum">
              <a:rPr lang="en-US"/>
              <a:pPr/>
              <a:t>7</a:t>
            </a:fld>
            <a:endParaRPr lang="en-US"/>
          </a:p>
        </p:txBody>
      </p:sp>
      <p:sp>
        <p:nvSpPr>
          <p:cNvPr id="147458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205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48EB3C-914F-47D6-8272-4763D777EDE9}" type="slidenum">
              <a:rPr lang="en-US"/>
              <a:pPr/>
              <a:t>8</a:t>
            </a:fld>
            <a:endParaRPr lang="en-US"/>
          </a:p>
        </p:txBody>
      </p:sp>
      <p:sp>
        <p:nvSpPr>
          <p:cNvPr id="147458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205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48EB3C-914F-47D6-8272-4763D777EDE9}" type="slidenum">
              <a:rPr lang="en-US"/>
              <a:pPr/>
              <a:t>9</a:t>
            </a:fld>
            <a:endParaRPr lang="en-US"/>
          </a:p>
        </p:txBody>
      </p:sp>
      <p:sp>
        <p:nvSpPr>
          <p:cNvPr id="147458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205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06B47-ECAA-472A-9820-A376FE5CAFEE}" type="datetime1">
              <a:rPr lang="en-US" smtClean="0"/>
              <a:pPr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Cascade Facilities Management Consultants Ltd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0769F-F5E5-4543-B3AD-C0AA550BCD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244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94DC7-BBBF-4BF0-9D9C-7B67F7B752A6}" type="datetime1">
              <a:rPr lang="en-US" smtClean="0"/>
              <a:pPr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Cascade Facilities Management Consultants Ltd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7474B-E67E-4594-835C-3304E3EAAB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096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0D72F-11D4-4D99-857C-9B943D55C5F1}" type="datetime1">
              <a:rPr lang="en-US" smtClean="0"/>
              <a:pPr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Cascade Facilities Management Consultants Ltd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004AB-5137-48F6-A934-58044E0951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015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16CB6-A38D-4E7F-8DDC-5466C08BBB36}" type="datetime1">
              <a:rPr lang="en-US" smtClean="0"/>
              <a:pPr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Cascade Facilities Management Consultants Ltd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F85B4-47CE-47C7-A879-0483475404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213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8CD65-6A77-4BC0-8508-4A03E0E569AC}" type="datetime1">
              <a:rPr lang="en-US" smtClean="0"/>
              <a:pPr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Cascade Facilities Management Consultants Ltd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6148B-AD57-4C2A-A75B-85AE013BB1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759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CA226-04F5-4B1C-9A44-9FB9411E108E}" type="datetime1">
              <a:rPr lang="en-US" smtClean="0"/>
              <a:pPr/>
              <a:t>10/14/2019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Cascade Facilities Management Consultants Ltd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6BC74-1211-4C1D-B747-F0BDE27943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136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E4FB5-B8AD-4D61-929A-2463F23B4A95}" type="datetime1">
              <a:rPr lang="en-US" smtClean="0"/>
              <a:pPr/>
              <a:t>10/14/2019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Cascade Facilities Management Consultants Ltd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D4B30-53F8-48EF-90AF-CBFA1D6DE6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537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4A12B-E5FD-4DC9-9736-A2A2E91F6619}" type="datetime1">
              <a:rPr lang="en-US" smtClean="0"/>
              <a:pPr/>
              <a:t>10/14/2019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Cascade Facilities Management Consultants Ltd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16FF3-3338-4650-AA77-68617D761E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27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8891D-A7E8-4B5A-833C-2E3FC56E714A}" type="datetime1">
              <a:rPr lang="en-US" smtClean="0"/>
              <a:pPr/>
              <a:t>10/14/2019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Cascade Facilities Management Consultants Ltd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A2134-91F2-4C78-843B-A3E0520A48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245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8B3FB-B410-460F-90C5-2A5F50D2D4A0}" type="datetime1">
              <a:rPr lang="en-US" smtClean="0"/>
              <a:pPr/>
              <a:t>10/14/2019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Cascade Facilities Management Consultants Ltd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EBC9D-C944-4597-B6C1-C16448FBE5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726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24CE8-FE0E-46C4-B2BE-2B48CE99DEF9}" type="datetime1">
              <a:rPr lang="en-US" smtClean="0"/>
              <a:pPr/>
              <a:t>10/14/2019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Cascade Facilities Management Consultants Ltd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EBB42-7F5C-4099-9949-A11BE2B7BD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6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1AC5CC-901E-4336-BB2C-DAF15FD298EF}" type="datetime1">
              <a:rPr lang="en-US" smtClean="0"/>
              <a:pPr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Cascade Facilities Management Consultants Ltd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53428E-7904-4FC5-BB62-1B4AB31DFF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485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15616" y="1268760"/>
            <a:ext cx="7288088" cy="3888432"/>
          </a:xfrm>
          <a:noFill/>
          <a:ln/>
        </p:spPr>
        <p:txBody>
          <a:bodyPr lIns="92075" tIns="46038" rIns="92075" bIns="46038" anchor="ctr">
            <a:noAutofit/>
          </a:bodyPr>
          <a:lstStyle/>
          <a:p>
            <a:pPr>
              <a:lnSpc>
                <a:spcPct val="80000"/>
              </a:lnSpc>
            </a:pPr>
            <a:endParaRPr lang="en-US" sz="9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80000"/>
              </a:lnSpc>
              <a:spcBef>
                <a:spcPts val="1800"/>
              </a:spcBef>
            </a:pP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SCHOOL DISTRICT 83 </a:t>
            </a:r>
          </a:p>
          <a:p>
            <a:pPr>
              <a:lnSpc>
                <a:spcPct val="80000"/>
              </a:lnSpc>
              <a:spcBef>
                <a:spcPts val="1800"/>
              </a:spcBef>
            </a:pP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NORTH OKANAGAN – SHUSWAP</a:t>
            </a:r>
          </a:p>
          <a:p>
            <a:pPr>
              <a:lnSpc>
                <a:spcPct val="80000"/>
              </a:lnSpc>
              <a:spcBef>
                <a:spcPts val="1800"/>
              </a:spcBef>
            </a:pP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Long Range Facilities Plan LRFP</a:t>
            </a:r>
          </a:p>
          <a:p>
            <a:pPr>
              <a:lnSpc>
                <a:spcPct val="80000"/>
              </a:lnSpc>
              <a:spcBef>
                <a:spcPts val="1800"/>
              </a:spcBef>
            </a:pP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Board Review of Draft 9 </a:t>
            </a:r>
          </a:p>
          <a:p>
            <a:pPr>
              <a:lnSpc>
                <a:spcPct val="80000"/>
              </a:lnSpc>
              <a:spcBef>
                <a:spcPts val="1800"/>
              </a:spcBef>
            </a:pP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15 October 2019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5" name="Picture 4" descr="No photo description available.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20688"/>
            <a:ext cx="1337544" cy="16169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214290"/>
            <a:ext cx="7488310" cy="478406"/>
          </a:xfrm>
          <a:noFill/>
          <a:ln/>
        </p:spPr>
        <p:txBody>
          <a:bodyPr lIns="92075" tIns="46038" rIns="92075" bIns="46038">
            <a:norm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  <a:latin typeface="+mn-lt"/>
              </a:rPr>
              <a:t>C.  REVIEW OF DRAFT LRFP as of </a:t>
            </a:r>
            <a:r>
              <a:rPr lang="en-US" sz="2000" b="1" dirty="0">
                <a:solidFill>
                  <a:srgbClr val="002060"/>
                </a:solidFill>
              </a:rPr>
              <a:t>15 Oct </a:t>
            </a:r>
            <a:r>
              <a:rPr lang="en-US" sz="2000" b="1" dirty="0" smtClean="0">
                <a:solidFill>
                  <a:srgbClr val="002060"/>
                </a:solidFill>
                <a:latin typeface="+mn-lt"/>
              </a:rPr>
              <a:t>2019</a:t>
            </a:r>
            <a:endParaRPr lang="en-US" sz="20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714348" y="1500174"/>
            <a:ext cx="7772400" cy="4233082"/>
          </a:xfrm>
          <a:noFill/>
          <a:ln/>
        </p:spPr>
        <p:txBody>
          <a:bodyPr lIns="92075" tIns="46038" rIns="92075" bIns="46038"/>
          <a:lstStyle/>
          <a:p>
            <a:pPr marL="0" indent="0" hangingPunct="0">
              <a:spcBef>
                <a:spcPts val="1100"/>
              </a:spcBef>
              <a:buNone/>
            </a:pP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130000"/>
              </a:lnSpc>
            </a:pP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Cascade Facilities Management Consultants Ltd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F85B4-47CE-47C7-A879-048347540449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80728"/>
            <a:ext cx="7128792" cy="46085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66908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214290"/>
            <a:ext cx="7488310" cy="478406"/>
          </a:xfrm>
          <a:noFill/>
          <a:ln/>
        </p:spPr>
        <p:txBody>
          <a:bodyPr lIns="92075" tIns="46038" rIns="92075" bIns="46038">
            <a:norm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  <a:latin typeface="+mn-lt"/>
              </a:rPr>
              <a:t>C.  REVIEW OF DRAFT LRFP as of </a:t>
            </a:r>
            <a:r>
              <a:rPr lang="en-US" sz="2000" b="1" dirty="0">
                <a:solidFill>
                  <a:srgbClr val="002060"/>
                </a:solidFill>
              </a:rPr>
              <a:t>15 Oct </a:t>
            </a:r>
            <a:r>
              <a:rPr lang="en-US" sz="2000" b="1" dirty="0" smtClean="0">
                <a:solidFill>
                  <a:srgbClr val="002060"/>
                </a:solidFill>
                <a:latin typeface="+mn-lt"/>
              </a:rPr>
              <a:t>2019</a:t>
            </a:r>
            <a:endParaRPr lang="en-US" sz="20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714348" y="692696"/>
            <a:ext cx="7772400" cy="5472608"/>
          </a:xfrm>
          <a:noFill/>
          <a:ln/>
        </p:spPr>
        <p:txBody>
          <a:bodyPr lIns="92075" tIns="46038" rIns="92075" bIns="46038"/>
          <a:lstStyle/>
          <a:p>
            <a:pPr marL="0" indent="0" hangingPunct="0">
              <a:spcBef>
                <a:spcPts val="1100"/>
              </a:spcBef>
              <a:buNone/>
            </a:pP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130000"/>
              </a:lnSpc>
            </a:pP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Cascade Facilities Management Consultants Ltd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F85B4-47CE-47C7-A879-048347540449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692696"/>
            <a:ext cx="6713165" cy="523738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509724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214290"/>
            <a:ext cx="7488310" cy="478406"/>
          </a:xfrm>
          <a:noFill/>
          <a:ln/>
        </p:spPr>
        <p:txBody>
          <a:bodyPr lIns="92075" tIns="46038" rIns="92075" bIns="46038">
            <a:norm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  <a:latin typeface="+mn-lt"/>
              </a:rPr>
              <a:t>C.  REVIEW OF DRAFT LRFP as of </a:t>
            </a:r>
            <a:r>
              <a:rPr lang="en-US" sz="2000" b="1" dirty="0">
                <a:solidFill>
                  <a:srgbClr val="002060"/>
                </a:solidFill>
              </a:rPr>
              <a:t>15 Oct </a:t>
            </a:r>
            <a:r>
              <a:rPr lang="en-US" sz="2000" b="1" dirty="0" smtClean="0">
                <a:solidFill>
                  <a:srgbClr val="002060"/>
                </a:solidFill>
                <a:latin typeface="+mn-lt"/>
              </a:rPr>
              <a:t>2019</a:t>
            </a:r>
            <a:endParaRPr lang="en-US" sz="20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714348" y="692696"/>
            <a:ext cx="7772400" cy="5472608"/>
          </a:xfrm>
          <a:noFill/>
          <a:ln/>
        </p:spPr>
        <p:txBody>
          <a:bodyPr lIns="92075" tIns="46038" rIns="92075" bIns="46038"/>
          <a:lstStyle/>
          <a:p>
            <a:pPr marL="0" indent="0" hangingPunct="0">
              <a:spcBef>
                <a:spcPts val="1100"/>
              </a:spcBef>
              <a:buNone/>
            </a:pP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130000"/>
              </a:lnSpc>
            </a:pP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Cascade Facilities Management Consultants Ltd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F85B4-47CE-47C7-A879-048347540449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279" y="908720"/>
            <a:ext cx="7400364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9264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214290"/>
            <a:ext cx="7488310" cy="478406"/>
          </a:xfrm>
          <a:noFill/>
          <a:ln/>
        </p:spPr>
        <p:txBody>
          <a:bodyPr lIns="92075" tIns="46038" rIns="92075" bIns="46038">
            <a:norm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  <a:latin typeface="+mn-lt"/>
              </a:rPr>
              <a:t>C.  REVIEW OF DRAFT LRFP as of </a:t>
            </a:r>
            <a:r>
              <a:rPr lang="en-US" sz="2000" b="1" dirty="0">
                <a:solidFill>
                  <a:srgbClr val="002060"/>
                </a:solidFill>
              </a:rPr>
              <a:t>15 Oct </a:t>
            </a:r>
            <a:r>
              <a:rPr lang="en-US" sz="2000" b="1" dirty="0" smtClean="0">
                <a:solidFill>
                  <a:srgbClr val="002060"/>
                </a:solidFill>
                <a:latin typeface="+mn-lt"/>
              </a:rPr>
              <a:t>2019</a:t>
            </a:r>
            <a:endParaRPr lang="en-US" sz="20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714348" y="692696"/>
            <a:ext cx="7772400" cy="5472608"/>
          </a:xfrm>
          <a:solidFill>
            <a:schemeClr val="bg1">
              <a:lumMod val="85000"/>
            </a:schemeClr>
          </a:solidFill>
          <a:ln/>
        </p:spPr>
        <p:txBody>
          <a:bodyPr lIns="92075" tIns="46038" rIns="92075" bIns="46038">
            <a:normAutofit/>
          </a:bodyPr>
          <a:lstStyle/>
          <a:p>
            <a:pPr marL="0" indent="0" hangingPunct="0">
              <a:spcBef>
                <a:spcPts val="1100"/>
              </a:spcBef>
              <a:buNone/>
            </a:pP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WHAT IS CAPACITY AND CAPACITY UTILIZATION?</a:t>
            </a:r>
          </a:p>
          <a:p>
            <a:pPr hangingPunct="0">
              <a:lnSpc>
                <a:spcPct val="150000"/>
              </a:lnSpc>
              <a:spcBef>
                <a:spcPts val="1100"/>
              </a:spcBef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Ministry of Education uses </a:t>
            </a:r>
            <a:r>
              <a:rPr lang="en-US" sz="1800" b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Nominal Capacity</a:t>
            </a:r>
            <a:r>
              <a:rPr lang="en-US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1800" b="1" u="sng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Operating Capacity</a:t>
            </a:r>
            <a:r>
              <a:rPr lang="en-US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to recognize the capability of every school in the province to accommodate students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800" b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Nominal Capacity</a:t>
            </a:r>
            <a:r>
              <a:rPr lang="en-US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based on 25 students per classroom.  </a:t>
            </a:r>
            <a:r>
              <a:rPr lang="en-US" sz="1800" b="1" u="sng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Operating Capacity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based on 19 in Kindergarten, 21 in Primary, and 25 in rest.</a:t>
            </a:r>
          </a:p>
          <a:p>
            <a:pPr>
              <a:lnSpc>
                <a:spcPct val="150000"/>
              </a:lnSpc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Due to the recent changes in the teachers’ collective agreement, SD 83 has a local </a:t>
            </a:r>
            <a:r>
              <a:rPr lang="en-US" sz="1800" b="1" u="sng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Effective Capacity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, lower than the Operating Capacity;</a:t>
            </a:r>
          </a:p>
          <a:p>
            <a:pPr>
              <a:lnSpc>
                <a:spcPct val="150000"/>
              </a:lnSpc>
            </a:pPr>
            <a:r>
              <a:rPr lang="en-US" sz="1800" b="1" u="sng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Capacity Utilization</a:t>
            </a:r>
            <a:r>
              <a:rPr lang="en-US" sz="1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is a ratio of enrolment to capacity.  For a district the size of SD 83, the Ministry target is 85% Capacity Utilization.  Fortunately rural schools can be separated and not counted in the calculation.  SD 83 urban schools achieve 85.6% Capacity Utilization.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Cascade Facilities Management Consultants Ltd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F85B4-47CE-47C7-A879-048347540449}" type="slidenum">
              <a:rPr lang="en-US" smtClean="0"/>
              <a:pPr/>
              <a:t>13</a:t>
            </a:fld>
            <a:endParaRPr lang="en-US"/>
          </a:p>
        </p:txBody>
      </p:sp>
      <p:cxnSp>
        <p:nvCxnSpPr>
          <p:cNvPr id="3" name="Straight Connector 2"/>
          <p:cNvCxnSpPr/>
          <p:nvPr/>
        </p:nvCxnSpPr>
        <p:spPr>
          <a:xfrm>
            <a:off x="827584" y="4365104"/>
            <a:ext cx="756084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827584" y="3501008"/>
            <a:ext cx="756084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27584" y="2564904"/>
            <a:ext cx="756084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6552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214290"/>
            <a:ext cx="7488310" cy="478406"/>
          </a:xfrm>
          <a:noFill/>
          <a:ln/>
        </p:spPr>
        <p:txBody>
          <a:bodyPr lIns="92075" tIns="46038" rIns="92075" bIns="46038">
            <a:norm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  <a:latin typeface="+mn-lt"/>
              </a:rPr>
              <a:t>C.  REVIEW OF DRAFT LRFP as of 15 Oct 2019</a:t>
            </a:r>
            <a:endParaRPr lang="en-US" sz="20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714348" y="692696"/>
            <a:ext cx="7772400" cy="5544616"/>
          </a:xfrm>
          <a:noFill/>
          <a:ln/>
        </p:spPr>
        <p:txBody>
          <a:bodyPr lIns="92075" tIns="46038" rIns="92075" bIns="46038"/>
          <a:lstStyle/>
          <a:p>
            <a:pPr marL="0" indent="0" hangingPunct="0">
              <a:spcBef>
                <a:spcPts val="1100"/>
              </a:spcBef>
              <a:buNone/>
            </a:pP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130000"/>
              </a:lnSpc>
            </a:pP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Cascade Facilities Management Consultants Ltd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F85B4-47CE-47C7-A879-048347540449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505" y="620688"/>
            <a:ext cx="7104911" cy="56886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66693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214290"/>
            <a:ext cx="7488310" cy="478406"/>
          </a:xfrm>
          <a:noFill/>
          <a:ln/>
        </p:spPr>
        <p:txBody>
          <a:bodyPr lIns="92075" tIns="46038" rIns="92075" bIns="46038">
            <a:normAutofit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C. </a:t>
            </a:r>
            <a:r>
              <a:rPr lang="en-US" sz="2000" b="1" dirty="0" smtClean="0">
                <a:solidFill>
                  <a:srgbClr val="002060"/>
                </a:solidFill>
                <a:latin typeface="+mn-lt"/>
              </a:rPr>
              <a:t>REVIEW OF DRAFT LRFP as of </a:t>
            </a:r>
            <a:r>
              <a:rPr lang="en-US" sz="2000" b="1" dirty="0">
                <a:solidFill>
                  <a:srgbClr val="002060"/>
                </a:solidFill>
              </a:rPr>
              <a:t>15 Oct </a:t>
            </a:r>
            <a:r>
              <a:rPr lang="en-US" sz="2000" b="1" dirty="0" smtClean="0">
                <a:solidFill>
                  <a:srgbClr val="002060"/>
                </a:solidFill>
                <a:latin typeface="+mn-lt"/>
              </a:rPr>
              <a:t>2019</a:t>
            </a:r>
            <a:endParaRPr lang="en-US" sz="20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714348" y="1500174"/>
            <a:ext cx="7772400" cy="4233082"/>
          </a:xfrm>
          <a:noFill/>
          <a:ln/>
        </p:spPr>
        <p:txBody>
          <a:bodyPr lIns="92075" tIns="46038" rIns="92075" bIns="46038"/>
          <a:lstStyle/>
          <a:p>
            <a:pPr marL="0" indent="0" hangingPunct="0">
              <a:spcBef>
                <a:spcPts val="1100"/>
              </a:spcBef>
              <a:buNone/>
            </a:pP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130000"/>
              </a:lnSpc>
            </a:pP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Cascade Facilities Management Consultants Ltd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F85B4-47CE-47C7-A879-048347540449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08720"/>
            <a:ext cx="7992887" cy="51125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22897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214290"/>
            <a:ext cx="7488310" cy="478406"/>
          </a:xfrm>
          <a:noFill/>
          <a:ln/>
        </p:spPr>
        <p:txBody>
          <a:bodyPr lIns="92075" tIns="46038" rIns="92075" bIns="46038">
            <a:normAutofit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C. </a:t>
            </a:r>
            <a:r>
              <a:rPr lang="en-US" sz="2000" b="1" dirty="0" smtClean="0">
                <a:solidFill>
                  <a:srgbClr val="002060"/>
                </a:solidFill>
                <a:latin typeface="+mn-lt"/>
              </a:rPr>
              <a:t>REVIEW OF DRAFT LRFP as of </a:t>
            </a:r>
            <a:r>
              <a:rPr lang="en-US" sz="2000" b="1" dirty="0">
                <a:solidFill>
                  <a:srgbClr val="002060"/>
                </a:solidFill>
              </a:rPr>
              <a:t>15 Oct </a:t>
            </a:r>
            <a:r>
              <a:rPr lang="en-US" sz="2000" b="1" dirty="0" smtClean="0">
                <a:solidFill>
                  <a:srgbClr val="002060"/>
                </a:solidFill>
                <a:latin typeface="+mn-lt"/>
              </a:rPr>
              <a:t>2019</a:t>
            </a:r>
            <a:endParaRPr lang="en-US" sz="20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714348" y="1500174"/>
            <a:ext cx="7772400" cy="4233082"/>
          </a:xfrm>
          <a:noFill/>
          <a:ln/>
        </p:spPr>
        <p:txBody>
          <a:bodyPr lIns="92075" tIns="46038" rIns="92075" bIns="46038"/>
          <a:lstStyle/>
          <a:p>
            <a:pPr marL="0" indent="0" hangingPunct="0">
              <a:spcBef>
                <a:spcPts val="1100"/>
              </a:spcBef>
              <a:buNone/>
            </a:pP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130000"/>
              </a:lnSpc>
            </a:pP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Cascade Facilities Management Consultants Ltd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F85B4-47CE-47C7-A879-048347540449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814" y="692696"/>
            <a:ext cx="7057593" cy="55360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92564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214290"/>
            <a:ext cx="7488310" cy="478406"/>
          </a:xfrm>
          <a:noFill/>
          <a:ln/>
        </p:spPr>
        <p:txBody>
          <a:bodyPr lIns="92075" tIns="46038" rIns="92075" bIns="46038">
            <a:normAutofit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C. </a:t>
            </a:r>
            <a:r>
              <a:rPr lang="en-US" sz="2000" b="1" dirty="0" smtClean="0">
                <a:solidFill>
                  <a:srgbClr val="002060"/>
                </a:solidFill>
                <a:latin typeface="+mn-lt"/>
              </a:rPr>
              <a:t>REVIEW OF DRAFT LRFP as of </a:t>
            </a:r>
            <a:r>
              <a:rPr lang="en-US" sz="2000" b="1" dirty="0">
                <a:solidFill>
                  <a:srgbClr val="002060"/>
                </a:solidFill>
              </a:rPr>
              <a:t>15 Oct </a:t>
            </a:r>
            <a:r>
              <a:rPr lang="en-US" sz="2000" b="1" dirty="0" smtClean="0">
                <a:solidFill>
                  <a:srgbClr val="002060"/>
                </a:solidFill>
                <a:latin typeface="+mn-lt"/>
              </a:rPr>
              <a:t>2019</a:t>
            </a:r>
            <a:endParaRPr lang="en-US" sz="20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714348" y="1500174"/>
            <a:ext cx="7772400" cy="4233082"/>
          </a:xfrm>
          <a:noFill/>
          <a:ln/>
        </p:spPr>
        <p:txBody>
          <a:bodyPr lIns="92075" tIns="46038" rIns="92075" bIns="46038"/>
          <a:lstStyle/>
          <a:p>
            <a:pPr marL="0" indent="0" hangingPunct="0">
              <a:spcBef>
                <a:spcPts val="1100"/>
              </a:spcBef>
              <a:buNone/>
            </a:pP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130000"/>
              </a:lnSpc>
            </a:pP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Cascade Facilities Management Consultants Ltd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F85B4-47CE-47C7-A879-048347540449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836712"/>
            <a:ext cx="7704856" cy="51125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04851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214290"/>
            <a:ext cx="7488310" cy="1198486"/>
          </a:xfrm>
          <a:noFill/>
          <a:ln/>
        </p:spPr>
        <p:txBody>
          <a:bodyPr lIns="92075" tIns="46038" rIns="92075" bIns="46038">
            <a:normAutofit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C. </a:t>
            </a:r>
            <a:r>
              <a:rPr lang="en-US" sz="2000" b="1" dirty="0" smtClean="0">
                <a:solidFill>
                  <a:srgbClr val="002060"/>
                </a:solidFill>
                <a:latin typeface="+mn-lt"/>
              </a:rPr>
              <a:t>REVIEW OF DRAFT LRFP as of 15 Oct 2019</a:t>
            </a:r>
            <a:br>
              <a:rPr lang="en-US" sz="2000" b="1" dirty="0" smtClean="0">
                <a:solidFill>
                  <a:srgbClr val="002060"/>
                </a:solidFill>
                <a:latin typeface="+mn-lt"/>
              </a:rPr>
            </a:br>
            <a:r>
              <a:rPr lang="en-US" sz="2000" b="1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en-US" sz="2000" b="1" dirty="0" smtClean="0">
                <a:solidFill>
                  <a:srgbClr val="002060"/>
                </a:solidFill>
                <a:latin typeface="+mn-lt"/>
              </a:rPr>
            </a:br>
            <a:r>
              <a:rPr lang="en-US" sz="2800" b="1" dirty="0" smtClean="0">
                <a:solidFill>
                  <a:srgbClr val="C00000"/>
                </a:solidFill>
                <a:latin typeface="+mn-lt"/>
              </a:rPr>
              <a:t>Three Themes in the LRFP:</a:t>
            </a:r>
            <a:endParaRPr lang="en-US" sz="28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714348" y="1500174"/>
            <a:ext cx="7890100" cy="4521114"/>
          </a:xfrm>
          <a:noFill/>
          <a:ln/>
        </p:spPr>
        <p:txBody>
          <a:bodyPr lIns="92075" tIns="46038" rIns="92075" bIns="46038">
            <a:normAutofit lnSpcReduction="10000"/>
          </a:bodyPr>
          <a:lstStyle/>
          <a:p>
            <a:pPr marL="0" indent="0" hangingPunct="0">
              <a:lnSpc>
                <a:spcPct val="110000"/>
              </a:lnSpc>
              <a:spcBef>
                <a:spcPts val="1100"/>
              </a:spcBef>
              <a:buNone/>
            </a:pPr>
            <a:r>
              <a:rPr lang="en-CA" sz="1800" b="1" u="sng" dirty="0"/>
              <a:t>Managing Enrolment Growth</a:t>
            </a:r>
            <a:r>
              <a:rPr lang="en-CA" sz="1800" b="1" dirty="0"/>
              <a:t> </a:t>
            </a:r>
            <a:r>
              <a:rPr lang="en-CA" sz="1800" dirty="0"/>
              <a:t>– on average the school district enrolment will grow approximately 1% every year, with fluctuations depending on the local economy and housing.   The growth by </a:t>
            </a:r>
            <a:r>
              <a:rPr lang="en-CA" sz="1800" dirty="0" smtClean="0"/>
              <a:t>school each year </a:t>
            </a:r>
            <a:r>
              <a:rPr lang="en-CA" sz="1800" dirty="0"/>
              <a:t>is projected </a:t>
            </a:r>
            <a:r>
              <a:rPr lang="en-CA" sz="1800" dirty="0" smtClean="0"/>
              <a:t>in the LRFP.  </a:t>
            </a:r>
            <a:r>
              <a:rPr lang="en-CA" sz="1800" dirty="0"/>
              <a:t>Accordingly, there is a continuing need to ensure there are student spaces to accommodate this </a:t>
            </a:r>
            <a:r>
              <a:rPr lang="en-CA" sz="1800" dirty="0" smtClean="0"/>
              <a:t>growth.</a:t>
            </a:r>
          </a:p>
          <a:p>
            <a:pPr marL="0" indent="0" hangingPunct="0">
              <a:lnSpc>
                <a:spcPct val="110000"/>
              </a:lnSpc>
              <a:spcBef>
                <a:spcPts val="1100"/>
              </a:spcBef>
              <a:buNone/>
            </a:pPr>
            <a:r>
              <a:rPr lang="en-CA" sz="1800" b="1" u="sng" dirty="0"/>
              <a:t>Rationalizing the Varied Grade Structure</a:t>
            </a:r>
            <a:r>
              <a:rPr lang="en-CA" sz="1800" b="1" dirty="0"/>
              <a:t> </a:t>
            </a:r>
            <a:r>
              <a:rPr lang="en-CA" sz="1800" dirty="0"/>
              <a:t>– the school district has a wide variety of grade structures throughout the </a:t>
            </a:r>
            <a:r>
              <a:rPr lang="en-CA" sz="1800" dirty="0" smtClean="0"/>
              <a:t>district.  </a:t>
            </a:r>
            <a:r>
              <a:rPr lang="en-CA" sz="1800" dirty="0"/>
              <a:t>This complicates student matriculation from elementary to middle to secondary, hinders provision of district-wide programs, and reduces the effectiveness of staffing the schools</a:t>
            </a:r>
            <a:r>
              <a:rPr lang="en-CA" sz="1800" dirty="0" smtClean="0"/>
              <a:t>.</a:t>
            </a:r>
          </a:p>
          <a:p>
            <a:pPr marL="0" indent="0" hangingPunct="0">
              <a:lnSpc>
                <a:spcPct val="110000"/>
              </a:lnSpc>
              <a:spcBef>
                <a:spcPts val="1100"/>
              </a:spcBef>
              <a:buNone/>
            </a:pPr>
            <a:r>
              <a:rPr lang="en-CA" sz="1800" b="1" u="sng" dirty="0"/>
              <a:t>Addressing Facilities in Poor Condition or Having Deficiencies</a:t>
            </a:r>
            <a:r>
              <a:rPr lang="en-CA" sz="1800" b="1" dirty="0"/>
              <a:t> </a:t>
            </a:r>
            <a:r>
              <a:rPr lang="en-CA" sz="1800" dirty="0"/>
              <a:t>– </a:t>
            </a:r>
            <a:r>
              <a:rPr lang="en-CA" sz="1800" dirty="0" smtClean="0"/>
              <a:t> This </a:t>
            </a:r>
            <a:r>
              <a:rPr lang="en-CA" sz="1800" dirty="0"/>
              <a:t>school district has quite a few poor condition facilities, but has so far been able to keep </a:t>
            </a:r>
            <a:r>
              <a:rPr lang="en-CA" sz="1800" dirty="0" smtClean="0"/>
              <a:t>them </a:t>
            </a:r>
            <a:r>
              <a:rPr lang="en-CA" sz="1800" dirty="0"/>
              <a:t>in service.  Limited minor capital funding via the Ministry of Education SEP and CNCP Programs can </a:t>
            </a:r>
            <a:r>
              <a:rPr lang="en-CA" sz="1800" dirty="0" smtClean="0"/>
              <a:t>only allow </a:t>
            </a:r>
            <a:r>
              <a:rPr lang="en-CA" sz="1800" dirty="0"/>
              <a:t>the district to address urgent </a:t>
            </a:r>
            <a:r>
              <a:rPr lang="en-CA" sz="1800" dirty="0" smtClean="0"/>
              <a:t>building issues, but major capital projects are needed for the worst facilities.</a:t>
            </a:r>
            <a:endParaRPr lang="en-US" sz="1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Cascade Facilities Management Consultants Ltd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F85B4-47CE-47C7-A879-048347540449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4052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214290"/>
            <a:ext cx="7488310" cy="478406"/>
          </a:xfrm>
          <a:noFill/>
          <a:ln/>
        </p:spPr>
        <p:txBody>
          <a:bodyPr lIns="92075" tIns="46038" rIns="92075" bIns="46038">
            <a:normAutofit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C. </a:t>
            </a:r>
            <a:r>
              <a:rPr lang="en-US" sz="2000" b="1" dirty="0" smtClean="0">
                <a:solidFill>
                  <a:srgbClr val="002060"/>
                </a:solidFill>
                <a:latin typeface="+mn-lt"/>
              </a:rPr>
              <a:t>REVIEW OF DRAFT LRFP as of </a:t>
            </a:r>
            <a:r>
              <a:rPr lang="en-US" sz="2000" b="1" dirty="0">
                <a:solidFill>
                  <a:srgbClr val="002060"/>
                </a:solidFill>
              </a:rPr>
              <a:t>15 Oct </a:t>
            </a:r>
            <a:r>
              <a:rPr lang="en-US" sz="2000" b="1" dirty="0" smtClean="0">
                <a:solidFill>
                  <a:srgbClr val="002060"/>
                </a:solidFill>
                <a:latin typeface="+mn-lt"/>
              </a:rPr>
              <a:t>2019</a:t>
            </a:r>
            <a:endParaRPr lang="en-US" sz="20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714348" y="980728"/>
            <a:ext cx="7772400" cy="4752528"/>
          </a:xfrm>
          <a:noFill/>
          <a:ln/>
        </p:spPr>
        <p:txBody>
          <a:bodyPr lIns="92075" tIns="46038" rIns="92075" bIns="46038"/>
          <a:lstStyle/>
          <a:p>
            <a:pPr marL="0" indent="0" hangingPunct="0">
              <a:spcBef>
                <a:spcPts val="1100"/>
              </a:spcBef>
              <a:buNone/>
            </a:pP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130000"/>
              </a:lnSpc>
            </a:pP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Cascade Facilities Management Consultants Ltd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F85B4-47CE-47C7-A879-048347540449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6" name="Picture 5"/>
          <p:cNvPicPr/>
          <p:nvPr/>
        </p:nvPicPr>
        <p:blipFill>
          <a:blip r:embed="rId3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254" y="980728"/>
            <a:ext cx="7774210" cy="417646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556673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336576"/>
          </a:xfrm>
          <a:noFill/>
          <a:ln/>
        </p:spPr>
        <p:txBody>
          <a:bodyPr lIns="92075" tIns="46038" rIns="92075" bIns="46038">
            <a:normAutofit fontScale="90000"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+mn-lt"/>
              </a:rPr>
              <a:t>SCHOOL DISTRICT 83</a:t>
            </a:r>
            <a:br>
              <a:rPr lang="en-US" sz="2800" b="1" dirty="0" smtClean="0">
                <a:solidFill>
                  <a:srgbClr val="002060"/>
                </a:solidFill>
                <a:latin typeface="+mn-lt"/>
              </a:rPr>
            </a:br>
            <a:r>
              <a:rPr lang="en-US" sz="2800" b="1" dirty="0" smtClean="0">
                <a:solidFill>
                  <a:srgbClr val="002060"/>
                </a:solidFill>
                <a:latin typeface="+mn-lt"/>
              </a:rPr>
              <a:t>NORTH OKANAGAN – SHUSWAP</a:t>
            </a:r>
            <a:br>
              <a:rPr lang="en-US" sz="2800" b="1" dirty="0" smtClean="0">
                <a:solidFill>
                  <a:srgbClr val="002060"/>
                </a:solidFill>
                <a:latin typeface="+mn-lt"/>
              </a:rPr>
            </a:br>
            <a:r>
              <a:rPr lang="en-US" sz="2800" b="1" dirty="0" smtClean="0">
                <a:solidFill>
                  <a:srgbClr val="C00000"/>
                </a:solidFill>
                <a:latin typeface="+mn-lt"/>
              </a:rPr>
              <a:t>PRESENTATION – 15 OCT 2019</a:t>
            </a:r>
            <a:endParaRPr lang="en-US" sz="28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899592" y="1556792"/>
            <a:ext cx="7772400" cy="4032448"/>
          </a:xfrm>
          <a:noFill/>
          <a:ln/>
        </p:spPr>
        <p:txBody>
          <a:bodyPr lIns="92075" tIns="46038" rIns="92075" bIns="46038"/>
          <a:lstStyle/>
          <a:p>
            <a:pPr marL="457200" indent="-457200">
              <a:lnSpc>
                <a:spcPct val="130000"/>
              </a:lnSpc>
              <a:buFont typeface="+mj-lt"/>
              <a:buAutoNum type="alphaUcPeriod"/>
            </a:pPr>
            <a:r>
              <a:rPr lang="en-US" sz="2400" b="1" dirty="0" smtClean="0">
                <a:solidFill>
                  <a:srgbClr val="002060"/>
                </a:solidFill>
              </a:rPr>
              <a:t>What is a Long Range Facilities Plan (LRFP)</a:t>
            </a:r>
          </a:p>
          <a:p>
            <a:pPr marL="457200" indent="-457200">
              <a:lnSpc>
                <a:spcPct val="130000"/>
              </a:lnSpc>
              <a:buFont typeface="+mj-lt"/>
              <a:buAutoNum type="alphaUcPeriod"/>
            </a:pPr>
            <a:r>
              <a:rPr lang="en-US" sz="2400" b="1" dirty="0" smtClean="0">
                <a:solidFill>
                  <a:srgbClr val="002060"/>
                </a:solidFill>
              </a:rPr>
              <a:t>LRFP – 6 Components</a:t>
            </a:r>
          </a:p>
          <a:p>
            <a:pPr marL="457200" indent="-457200">
              <a:lnSpc>
                <a:spcPct val="130000"/>
              </a:lnSpc>
              <a:buFont typeface="+mj-lt"/>
              <a:buAutoNum type="alphaUcPeriod"/>
            </a:pPr>
            <a:r>
              <a:rPr lang="en-US" sz="2400" b="1" dirty="0" smtClean="0">
                <a:solidFill>
                  <a:srgbClr val="002060"/>
                </a:solidFill>
              </a:rPr>
              <a:t>Review of Draft LRFP as of 15 October 2019</a:t>
            </a:r>
          </a:p>
          <a:p>
            <a:pPr marL="457200" indent="-457200">
              <a:lnSpc>
                <a:spcPct val="130000"/>
              </a:lnSpc>
              <a:buFont typeface="+mj-lt"/>
              <a:buAutoNum type="alphaUcPeriod"/>
            </a:pPr>
            <a:r>
              <a:rPr lang="en-US" sz="2400" b="1" dirty="0" smtClean="0">
                <a:solidFill>
                  <a:srgbClr val="002060"/>
                </a:solidFill>
              </a:rPr>
              <a:t>Discussion &amp; Critique of Preliminary Options</a:t>
            </a:r>
          </a:p>
          <a:p>
            <a:pPr marL="457200" indent="-457200">
              <a:lnSpc>
                <a:spcPct val="130000"/>
              </a:lnSpc>
              <a:buFont typeface="+mj-lt"/>
              <a:buAutoNum type="alphaUcPeriod"/>
            </a:pPr>
            <a:r>
              <a:rPr lang="en-US" sz="2400" b="1" dirty="0" smtClean="0">
                <a:solidFill>
                  <a:srgbClr val="002060"/>
                </a:solidFill>
              </a:rPr>
              <a:t>Short-listing of Options</a:t>
            </a:r>
          </a:p>
          <a:p>
            <a:pPr marL="457200" indent="-457200">
              <a:lnSpc>
                <a:spcPct val="130000"/>
              </a:lnSpc>
              <a:buFont typeface="+mj-lt"/>
              <a:buAutoNum type="alphaUcPeriod"/>
            </a:pPr>
            <a:r>
              <a:rPr lang="en-US" sz="2400" b="1" dirty="0" smtClean="0">
                <a:solidFill>
                  <a:srgbClr val="002060"/>
                </a:solidFill>
              </a:rPr>
              <a:t>Public Consultation Plan</a:t>
            </a:r>
          </a:p>
          <a:p>
            <a:pPr marL="457200" indent="-457200">
              <a:lnSpc>
                <a:spcPct val="130000"/>
              </a:lnSpc>
              <a:buFont typeface="+mj-lt"/>
              <a:buAutoNum type="alphaUcPeriod"/>
            </a:pPr>
            <a:r>
              <a:rPr lang="en-US" sz="2400" b="1" dirty="0" smtClean="0">
                <a:solidFill>
                  <a:srgbClr val="002060"/>
                </a:solidFill>
              </a:rPr>
              <a:t>Next Steps</a:t>
            </a:r>
          </a:p>
          <a:p>
            <a:pPr marL="457200" indent="-457200">
              <a:lnSpc>
                <a:spcPct val="130000"/>
              </a:lnSpc>
              <a:buFont typeface="+mj-lt"/>
              <a:buAutoNum type="alphaUcPeriod"/>
            </a:pPr>
            <a:endParaRPr lang="en-US" sz="2400" b="1" dirty="0" smtClean="0">
              <a:solidFill>
                <a:srgbClr val="002060"/>
              </a:solidFill>
            </a:endParaRPr>
          </a:p>
          <a:p>
            <a:pPr>
              <a:lnSpc>
                <a:spcPct val="130000"/>
              </a:lnSpc>
            </a:pPr>
            <a:endParaRPr lang="en-US" sz="2600" dirty="0"/>
          </a:p>
          <a:p>
            <a:pPr>
              <a:lnSpc>
                <a:spcPct val="130000"/>
              </a:lnSpc>
            </a:pP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Cascade Facilities Management Consultants Ltd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F85B4-47CE-47C7-A879-048347540449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14290"/>
            <a:ext cx="8424936" cy="478406"/>
          </a:xfrm>
          <a:noFill/>
          <a:ln/>
        </p:spPr>
        <p:txBody>
          <a:bodyPr lIns="92075" tIns="46038" rIns="92075" bIns="46038">
            <a:normAutofit/>
          </a:bodyPr>
          <a:lstStyle/>
          <a:p>
            <a:r>
              <a:rPr lang="en-US" sz="2200" b="1" dirty="0" smtClean="0">
                <a:solidFill>
                  <a:srgbClr val="002060"/>
                </a:solidFill>
              </a:rPr>
              <a:t>D. </a:t>
            </a:r>
            <a:r>
              <a:rPr lang="en-US" sz="2200" b="1" dirty="0">
                <a:solidFill>
                  <a:srgbClr val="002060"/>
                </a:solidFill>
              </a:rPr>
              <a:t>Discussion &amp; Critique of Preliminary </a:t>
            </a:r>
            <a:r>
              <a:rPr lang="en-US" sz="2200" b="1" dirty="0" smtClean="0">
                <a:solidFill>
                  <a:srgbClr val="002060"/>
                </a:solidFill>
              </a:rPr>
              <a:t>Options – </a:t>
            </a:r>
            <a:r>
              <a:rPr lang="en-US" sz="2200" b="1" dirty="0" smtClean="0">
                <a:solidFill>
                  <a:srgbClr val="C00000"/>
                </a:solidFill>
              </a:rPr>
              <a:t>Status Quo Option</a:t>
            </a:r>
            <a:endParaRPr lang="en-US" sz="22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500174"/>
            <a:ext cx="8640960" cy="4233082"/>
          </a:xfrm>
          <a:noFill/>
          <a:ln/>
        </p:spPr>
        <p:txBody>
          <a:bodyPr lIns="92075" tIns="46038" rIns="92075" bIns="46038"/>
          <a:lstStyle/>
          <a:p>
            <a:pPr marL="0" indent="0" hangingPunct="0">
              <a:spcBef>
                <a:spcPts val="1100"/>
              </a:spcBef>
              <a:buNone/>
            </a:pP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130000"/>
              </a:lnSpc>
            </a:pP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Cascade Facilities Management Consultants Ltd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F85B4-47CE-47C7-A879-048347540449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8640960" cy="96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65127"/>
            <a:ext cx="8640960" cy="1551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49845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260648"/>
            <a:ext cx="8424936" cy="478406"/>
          </a:xfrm>
          <a:noFill/>
          <a:ln/>
        </p:spPr>
        <p:txBody>
          <a:bodyPr lIns="92075" tIns="46038" rIns="92075" bIns="46038">
            <a:normAutofit/>
          </a:bodyPr>
          <a:lstStyle/>
          <a:p>
            <a:r>
              <a:rPr lang="en-US" sz="2200" b="1" dirty="0" smtClean="0">
                <a:solidFill>
                  <a:srgbClr val="002060"/>
                </a:solidFill>
              </a:rPr>
              <a:t>D.  Discussion </a:t>
            </a:r>
            <a:r>
              <a:rPr lang="en-US" sz="2200" b="1" dirty="0">
                <a:solidFill>
                  <a:srgbClr val="002060"/>
                </a:solidFill>
              </a:rPr>
              <a:t>&amp; Critique of Preliminary </a:t>
            </a:r>
            <a:r>
              <a:rPr lang="en-US" sz="2200" b="1" dirty="0" smtClean="0">
                <a:solidFill>
                  <a:srgbClr val="002060"/>
                </a:solidFill>
              </a:rPr>
              <a:t>Options – </a:t>
            </a:r>
            <a:r>
              <a:rPr lang="en-US" sz="2200" b="1" dirty="0">
                <a:solidFill>
                  <a:srgbClr val="C00000"/>
                </a:solidFill>
              </a:rPr>
              <a:t>Armstrong Options</a:t>
            </a:r>
            <a:endParaRPr lang="en-US" sz="22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714348" y="1500174"/>
            <a:ext cx="7772400" cy="4233082"/>
          </a:xfrm>
          <a:noFill/>
          <a:ln/>
        </p:spPr>
        <p:txBody>
          <a:bodyPr lIns="92075" tIns="46038" rIns="92075" bIns="46038"/>
          <a:lstStyle/>
          <a:p>
            <a:pPr marL="0" indent="0" hangingPunct="0">
              <a:spcBef>
                <a:spcPts val="1100"/>
              </a:spcBef>
              <a:buNone/>
            </a:pP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130000"/>
              </a:lnSpc>
            </a:pP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Cascade Facilities Management Consultants Ltd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F85B4-47CE-47C7-A879-048347540449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8640960" cy="96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65127"/>
            <a:ext cx="8640960" cy="382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83492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214290"/>
            <a:ext cx="7488310" cy="478406"/>
          </a:xfrm>
          <a:noFill/>
          <a:ln/>
        </p:spPr>
        <p:txBody>
          <a:bodyPr lIns="92075" tIns="46038" rIns="92075" bIns="46038">
            <a:norm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</a:rPr>
              <a:t>D.  Discussion </a:t>
            </a:r>
            <a:r>
              <a:rPr lang="en-US" sz="2000" b="1" dirty="0">
                <a:solidFill>
                  <a:srgbClr val="002060"/>
                </a:solidFill>
              </a:rPr>
              <a:t>&amp; Critique of Preliminary </a:t>
            </a:r>
            <a:r>
              <a:rPr lang="en-US" sz="2000" b="1" dirty="0" smtClean="0">
                <a:solidFill>
                  <a:srgbClr val="002060"/>
                </a:solidFill>
              </a:rPr>
              <a:t>Options – </a:t>
            </a:r>
            <a:r>
              <a:rPr lang="en-US" sz="2000" b="1" dirty="0" smtClean="0">
                <a:solidFill>
                  <a:srgbClr val="C00000"/>
                </a:solidFill>
              </a:rPr>
              <a:t>Enderby </a:t>
            </a:r>
            <a:r>
              <a:rPr lang="en-US" sz="2000" b="1" dirty="0">
                <a:solidFill>
                  <a:srgbClr val="C00000"/>
                </a:solidFill>
              </a:rPr>
              <a:t>Options</a:t>
            </a:r>
            <a:endParaRPr lang="en-US" sz="20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227534" y="718691"/>
            <a:ext cx="8640960" cy="5086573"/>
          </a:xfrm>
          <a:noFill/>
          <a:ln/>
        </p:spPr>
        <p:txBody>
          <a:bodyPr lIns="92075" tIns="46038" rIns="92075" bIns="46038"/>
          <a:lstStyle/>
          <a:p>
            <a:pPr marL="0" indent="0" hangingPunct="0">
              <a:spcBef>
                <a:spcPts val="1100"/>
              </a:spcBef>
              <a:buNone/>
            </a:pP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130000"/>
              </a:lnSpc>
            </a:pP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Cascade Facilities Management Consultants Ltd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F85B4-47CE-47C7-A879-048347540449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34" y="718691"/>
            <a:ext cx="8640960" cy="96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02" y="1687066"/>
            <a:ext cx="8640960" cy="4046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92722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14290"/>
            <a:ext cx="8280920" cy="478406"/>
          </a:xfrm>
          <a:noFill/>
          <a:ln/>
        </p:spPr>
        <p:txBody>
          <a:bodyPr lIns="92075" tIns="46038" rIns="92075" bIns="46038">
            <a:noAutofit/>
          </a:bodyPr>
          <a:lstStyle/>
          <a:p>
            <a:r>
              <a:rPr lang="en-US" sz="1800" b="1" dirty="0" smtClean="0">
                <a:solidFill>
                  <a:srgbClr val="002060"/>
                </a:solidFill>
              </a:rPr>
              <a:t>D.  Discussion </a:t>
            </a:r>
            <a:r>
              <a:rPr lang="en-US" sz="1800" b="1" dirty="0">
                <a:solidFill>
                  <a:srgbClr val="002060"/>
                </a:solidFill>
              </a:rPr>
              <a:t>&amp; Critique of Preliminary </a:t>
            </a:r>
            <a:r>
              <a:rPr lang="en-US" sz="1800" b="1" dirty="0" smtClean="0">
                <a:solidFill>
                  <a:srgbClr val="002060"/>
                </a:solidFill>
              </a:rPr>
              <a:t>Options </a:t>
            </a:r>
            <a:r>
              <a:rPr lang="en-US" sz="1900" b="1" dirty="0" smtClean="0">
                <a:solidFill>
                  <a:srgbClr val="002060"/>
                </a:solidFill>
              </a:rPr>
              <a:t>– </a:t>
            </a:r>
            <a:r>
              <a:rPr lang="en-US" sz="1900" b="1" dirty="0" smtClean="0">
                <a:solidFill>
                  <a:srgbClr val="C00000"/>
                </a:solidFill>
              </a:rPr>
              <a:t>Sicamous &amp; Northwest </a:t>
            </a:r>
            <a:r>
              <a:rPr lang="en-US" sz="1900" b="1" dirty="0">
                <a:solidFill>
                  <a:srgbClr val="C00000"/>
                </a:solidFill>
              </a:rPr>
              <a:t>Options</a:t>
            </a:r>
            <a:endParaRPr lang="en-US" sz="19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714348" y="1500174"/>
            <a:ext cx="7772400" cy="4233082"/>
          </a:xfrm>
          <a:noFill/>
          <a:ln/>
        </p:spPr>
        <p:txBody>
          <a:bodyPr lIns="92075" tIns="46038" rIns="92075" bIns="46038"/>
          <a:lstStyle/>
          <a:p>
            <a:pPr marL="0" indent="0" hangingPunct="0">
              <a:spcBef>
                <a:spcPts val="1100"/>
              </a:spcBef>
              <a:buNone/>
            </a:pP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130000"/>
              </a:lnSpc>
            </a:pP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Cascade Facilities Management Consultants Ltd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F85B4-47CE-47C7-A879-048347540449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8640960" cy="96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65126"/>
            <a:ext cx="8640960" cy="26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97445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214290"/>
            <a:ext cx="8568952" cy="622422"/>
          </a:xfrm>
          <a:noFill/>
          <a:ln/>
        </p:spPr>
        <p:txBody>
          <a:bodyPr lIns="92075" tIns="46038" rIns="92075" bIns="46038">
            <a:norm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</a:rPr>
              <a:t>D.  Discussion </a:t>
            </a:r>
            <a:r>
              <a:rPr lang="en-US" sz="2000" b="1" dirty="0">
                <a:solidFill>
                  <a:srgbClr val="002060"/>
                </a:solidFill>
              </a:rPr>
              <a:t>&amp; Critique of Preliminary </a:t>
            </a:r>
            <a:r>
              <a:rPr lang="en-US" sz="2000" b="1" dirty="0" smtClean="0">
                <a:solidFill>
                  <a:srgbClr val="002060"/>
                </a:solidFill>
              </a:rPr>
              <a:t>Options – </a:t>
            </a:r>
            <a:r>
              <a:rPr lang="en-US" sz="2000" b="1" dirty="0" smtClean="0">
                <a:solidFill>
                  <a:srgbClr val="C00000"/>
                </a:solidFill>
              </a:rPr>
              <a:t>Salmon Arm Options 1 &amp; 2</a:t>
            </a:r>
            <a:endParaRPr lang="en-US" sz="20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714348" y="1500174"/>
            <a:ext cx="7772400" cy="4233082"/>
          </a:xfrm>
          <a:noFill/>
          <a:ln/>
        </p:spPr>
        <p:txBody>
          <a:bodyPr lIns="92075" tIns="46038" rIns="92075" bIns="46038"/>
          <a:lstStyle/>
          <a:p>
            <a:pPr marL="0" indent="0" hangingPunct="0">
              <a:spcBef>
                <a:spcPts val="1100"/>
              </a:spcBef>
              <a:buNone/>
            </a:pP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130000"/>
              </a:lnSpc>
            </a:pP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Cascade Facilities Management Consultants Ltd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F85B4-47CE-47C7-A879-048347540449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20465"/>
            <a:ext cx="8640960" cy="96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88840"/>
            <a:ext cx="8640960" cy="3928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47134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214290"/>
            <a:ext cx="8928992" cy="550414"/>
          </a:xfrm>
          <a:noFill/>
          <a:ln/>
        </p:spPr>
        <p:txBody>
          <a:bodyPr lIns="92075" tIns="46038" rIns="92075" bIns="46038">
            <a:noAutofit/>
          </a:bodyPr>
          <a:lstStyle/>
          <a:p>
            <a:r>
              <a:rPr lang="en-US" sz="2200" b="1" dirty="0" smtClean="0">
                <a:solidFill>
                  <a:srgbClr val="002060"/>
                </a:solidFill>
              </a:rPr>
              <a:t>D.  Discussion </a:t>
            </a:r>
            <a:r>
              <a:rPr lang="en-US" sz="2200" b="1" dirty="0">
                <a:solidFill>
                  <a:srgbClr val="002060"/>
                </a:solidFill>
              </a:rPr>
              <a:t>&amp; Critique of Preliminary </a:t>
            </a:r>
            <a:r>
              <a:rPr lang="en-US" sz="2200" b="1" dirty="0" smtClean="0">
                <a:solidFill>
                  <a:srgbClr val="002060"/>
                </a:solidFill>
              </a:rPr>
              <a:t>Options – </a:t>
            </a:r>
            <a:r>
              <a:rPr lang="en-US" sz="2000" b="1" dirty="0" smtClean="0">
                <a:solidFill>
                  <a:srgbClr val="C00000"/>
                </a:solidFill>
              </a:rPr>
              <a:t>Salmon Arm Options 3 &amp; 4</a:t>
            </a:r>
            <a:endParaRPr lang="en-US" sz="20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620688"/>
            <a:ext cx="8640960" cy="5112568"/>
          </a:xfrm>
          <a:noFill/>
          <a:ln/>
        </p:spPr>
        <p:txBody>
          <a:bodyPr lIns="92075" tIns="46038" rIns="92075" bIns="46038"/>
          <a:lstStyle/>
          <a:p>
            <a:pPr marL="0" indent="0" hangingPunct="0">
              <a:spcBef>
                <a:spcPts val="1100"/>
              </a:spcBef>
              <a:buNone/>
            </a:pP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130000"/>
              </a:lnSpc>
            </a:pP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Cascade Facilities Management Consultants Ltd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F85B4-47CE-47C7-A879-048347540449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20465"/>
            <a:ext cx="8640960" cy="96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88840"/>
            <a:ext cx="8640960" cy="3496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48075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116632"/>
            <a:ext cx="7488310" cy="478406"/>
          </a:xfrm>
          <a:noFill/>
          <a:ln/>
        </p:spPr>
        <p:txBody>
          <a:bodyPr lIns="92075" tIns="46038" rIns="92075" bIns="46038">
            <a:normAutofit fontScale="90000"/>
          </a:bodyPr>
          <a:lstStyle/>
          <a:p>
            <a:r>
              <a:rPr lang="en-US" sz="2000" b="1" dirty="0" smtClean="0">
                <a:solidFill>
                  <a:srgbClr val="002060"/>
                </a:solidFill>
              </a:rPr>
              <a:t>D.  Discussion </a:t>
            </a:r>
            <a:r>
              <a:rPr lang="en-US" sz="2000" b="1" dirty="0">
                <a:solidFill>
                  <a:srgbClr val="002060"/>
                </a:solidFill>
              </a:rPr>
              <a:t>&amp; Critique of Preliminary </a:t>
            </a:r>
            <a:r>
              <a:rPr lang="en-US" sz="2000" b="1" dirty="0" smtClean="0">
                <a:solidFill>
                  <a:srgbClr val="002060"/>
                </a:solidFill>
              </a:rPr>
              <a:t>Options – </a:t>
            </a:r>
            <a:r>
              <a:rPr lang="en-US" sz="2000" b="1" dirty="0" smtClean="0">
                <a:solidFill>
                  <a:srgbClr val="C00000"/>
                </a:solidFill>
              </a:rPr>
              <a:t>Capital Planning Options</a:t>
            </a:r>
            <a:endParaRPr lang="en-US" sz="20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714348" y="1500174"/>
            <a:ext cx="7772400" cy="4233082"/>
          </a:xfrm>
          <a:noFill/>
          <a:ln/>
        </p:spPr>
        <p:txBody>
          <a:bodyPr lIns="92075" tIns="46038" rIns="92075" bIns="46038"/>
          <a:lstStyle/>
          <a:p>
            <a:pPr marL="0" indent="0" hangingPunct="0">
              <a:spcBef>
                <a:spcPts val="1100"/>
              </a:spcBef>
              <a:buNone/>
            </a:pP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130000"/>
              </a:lnSpc>
            </a:pP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Cascade Facilities Management Consultants Ltd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F85B4-47CE-47C7-A879-048347540449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0688"/>
            <a:ext cx="8640960" cy="96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89062"/>
            <a:ext cx="8640960" cy="4720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10792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719833" y="202904"/>
            <a:ext cx="7488310" cy="1641919"/>
          </a:xfrm>
          <a:noFill/>
          <a:ln/>
        </p:spPr>
        <p:txBody>
          <a:bodyPr lIns="92075" tIns="46038" rIns="92075" bIns="46038">
            <a:normAutofit/>
          </a:bodyPr>
          <a:lstStyle/>
          <a:p>
            <a:r>
              <a:rPr lang="en-US" sz="2000" b="1" dirty="0">
                <a:solidFill>
                  <a:srgbClr val="002060"/>
                </a:solidFill>
                <a:latin typeface="+mn-lt"/>
              </a:rPr>
              <a:t/>
            </a:r>
            <a:br>
              <a:rPr lang="en-US" sz="2000" b="1" dirty="0">
                <a:solidFill>
                  <a:srgbClr val="002060"/>
                </a:solidFill>
                <a:latin typeface="+mn-lt"/>
              </a:rPr>
            </a:br>
            <a:r>
              <a:rPr lang="en-US" sz="3200" b="1" dirty="0" smtClean="0">
                <a:solidFill>
                  <a:srgbClr val="002060"/>
                </a:solidFill>
                <a:latin typeface="+mn-lt"/>
              </a:rPr>
              <a:t>E.  SHORT-LISTING THE DRAFT OPTIONS</a:t>
            </a:r>
            <a:endParaRPr lang="en-US" sz="32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755576" y="1628800"/>
            <a:ext cx="7772400" cy="4233082"/>
          </a:xfrm>
          <a:noFill/>
          <a:ln/>
        </p:spPr>
        <p:txBody>
          <a:bodyPr lIns="92075" tIns="46038" rIns="92075" bIns="46038">
            <a:normAutofit fontScale="85000" lnSpcReduction="20000"/>
          </a:bodyPr>
          <a:lstStyle/>
          <a:p>
            <a:pPr marL="0" indent="0" hangingPunct="0">
              <a:spcBef>
                <a:spcPts val="1100"/>
              </a:spcBef>
              <a:buNone/>
            </a:pP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130000"/>
              </a:lnSpc>
              <a:spcBef>
                <a:spcPts val="1200"/>
              </a:spcBef>
            </a:pP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These are preliminary DRAFT options for discussion purposes;</a:t>
            </a:r>
          </a:p>
          <a:p>
            <a:pPr>
              <a:lnSpc>
                <a:spcPct val="130000"/>
              </a:lnSpc>
              <a:spcBef>
                <a:spcPts val="1200"/>
              </a:spcBef>
            </a:pPr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Within each zone there are alternative courses of action – it is desirable to select the best;</a:t>
            </a:r>
          </a:p>
          <a:p>
            <a:pPr>
              <a:lnSpc>
                <a:spcPct val="130000"/>
              </a:lnSpc>
              <a:spcBef>
                <a:spcPts val="1200"/>
              </a:spcBef>
            </a:pP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For the LRFP it is important to now short-list the preferred options which will lead to Recommendations;</a:t>
            </a:r>
          </a:p>
          <a:p>
            <a:pPr>
              <a:lnSpc>
                <a:spcPct val="130000"/>
              </a:lnSpc>
              <a:spcBef>
                <a:spcPts val="1200"/>
              </a:spcBef>
            </a:pP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One method of short-listing is to score each option against the criteria.</a:t>
            </a: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Cascade Facilities Management Consultants Ltd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F85B4-47CE-47C7-A879-048347540449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2968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719833" y="202905"/>
            <a:ext cx="7488310" cy="1137864"/>
          </a:xfrm>
          <a:noFill/>
          <a:ln/>
        </p:spPr>
        <p:txBody>
          <a:bodyPr lIns="92075" tIns="46038" rIns="92075" bIns="46038">
            <a:norm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+mn-lt"/>
              </a:rPr>
              <a:t>F.  PUBLIC CONSULTATION PLAN</a:t>
            </a:r>
            <a:endParaRPr lang="en-US" sz="32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755576" y="1268760"/>
            <a:ext cx="7772400" cy="4680520"/>
          </a:xfrm>
          <a:noFill/>
          <a:ln/>
        </p:spPr>
        <p:txBody>
          <a:bodyPr lIns="92075" tIns="46038" rIns="92075" bIns="46038">
            <a:normAutofit fontScale="47500" lnSpcReduction="20000"/>
          </a:bodyPr>
          <a:lstStyle/>
          <a:p>
            <a:pPr marL="0" indent="0" hangingPunct="0">
              <a:spcBef>
                <a:spcPts val="1100"/>
              </a:spcBef>
              <a:buNone/>
            </a:pP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130000"/>
              </a:lnSpc>
            </a:pPr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Board will need to decide upon the process and timing for public consultation (if appropriate);</a:t>
            </a:r>
          </a:p>
          <a:p>
            <a:pPr>
              <a:lnSpc>
                <a:spcPct val="130000"/>
              </a:lnSpc>
            </a:pPr>
            <a:r>
              <a:rPr lang="en-US" sz="44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Following determination of which Options to include in the plan, the last sections of the LRFP can be written.  These are: </a:t>
            </a:r>
          </a:p>
          <a:p>
            <a:pPr lvl="1">
              <a:lnSpc>
                <a:spcPct val="130000"/>
              </a:lnSpc>
            </a:pPr>
            <a:r>
              <a:rPr lang="en-US" sz="44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Recommendations;</a:t>
            </a:r>
          </a:p>
          <a:p>
            <a:pPr lvl="1">
              <a:lnSpc>
                <a:spcPct val="130000"/>
              </a:lnSpc>
            </a:pPr>
            <a:r>
              <a:rPr lang="en-US" sz="44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Implementation Strategy;</a:t>
            </a:r>
          </a:p>
          <a:p>
            <a:pPr lvl="1">
              <a:lnSpc>
                <a:spcPct val="130000"/>
              </a:lnSpc>
            </a:pPr>
            <a:r>
              <a:rPr lang="en-US" sz="44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Conclusions.</a:t>
            </a:r>
          </a:p>
          <a:p>
            <a:pPr>
              <a:lnSpc>
                <a:spcPct val="130000"/>
              </a:lnSpc>
            </a:pPr>
            <a:r>
              <a:rPr lang="en-US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final version of the LRFP will be approved at a public board meeting and a copy sent to the Ministry.</a:t>
            </a:r>
            <a:endParaRPr lang="en-US" sz="4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Cascade Facilities Management Consultants Ltd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F85B4-47CE-47C7-A879-048347540449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3046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719833" y="202905"/>
            <a:ext cx="7488310" cy="1137864"/>
          </a:xfrm>
          <a:noFill/>
          <a:ln/>
        </p:spPr>
        <p:txBody>
          <a:bodyPr lIns="92075" tIns="46038" rIns="92075" bIns="46038">
            <a:norm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+mn-lt"/>
              </a:rPr>
              <a:t>G.  NEXT STEPS</a:t>
            </a:r>
            <a:endParaRPr lang="en-US" sz="36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755576" y="1196752"/>
            <a:ext cx="7772400" cy="4233082"/>
          </a:xfrm>
          <a:noFill/>
          <a:ln/>
        </p:spPr>
        <p:txBody>
          <a:bodyPr lIns="92075" tIns="46038" rIns="92075" bIns="46038">
            <a:normAutofit fontScale="92500" lnSpcReduction="20000"/>
          </a:bodyPr>
          <a:lstStyle/>
          <a:p>
            <a:pPr marL="0" indent="0" hangingPunct="0">
              <a:spcBef>
                <a:spcPts val="1100"/>
              </a:spcBef>
              <a:buNone/>
            </a:pP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130000"/>
              </a:lnSpc>
            </a:pP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determination of which options move forward 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will follow the 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planned public 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consultation 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phase;</a:t>
            </a: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130000"/>
              </a:lnSpc>
            </a:pP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Then give the consultant direction on which Options to include in the plan; </a:t>
            </a:r>
          </a:p>
          <a:p>
            <a:pPr>
              <a:lnSpc>
                <a:spcPct val="130000"/>
              </a:lnSpc>
            </a:pP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At that time, the last draft of the LRFP can be written and distributed to the Board for final review;</a:t>
            </a:r>
          </a:p>
          <a:p>
            <a:pPr>
              <a:lnSpc>
                <a:spcPct val="130000"/>
              </a:lnSpc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Following Board review, the consultant will complete the final version of the LRFP.</a:t>
            </a:r>
            <a:endParaRPr lang="en-US" sz="2400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Cascade Facilities Management Consultants Ltd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F85B4-47CE-47C7-A879-048347540449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3689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  <a:noFill/>
          <a:ln/>
        </p:spPr>
        <p:txBody>
          <a:bodyPr lIns="92075" tIns="46038" rIns="92075" bIns="46038"/>
          <a:lstStyle/>
          <a:p>
            <a:r>
              <a:rPr lang="en-US" sz="3200" b="1" dirty="0">
                <a:solidFill>
                  <a:srgbClr val="002060"/>
                </a:solidFill>
              </a:rPr>
              <a:t>A</a:t>
            </a:r>
            <a:r>
              <a:rPr lang="en-US" sz="3200" b="1" dirty="0" smtClean="0">
                <a:solidFill>
                  <a:srgbClr val="002060"/>
                </a:solidFill>
              </a:rPr>
              <a:t>.  WHAT IS AN LRFP?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827584" y="1052736"/>
            <a:ext cx="7772400" cy="4752528"/>
          </a:xfrm>
          <a:noFill/>
          <a:ln/>
        </p:spPr>
        <p:txBody>
          <a:bodyPr lIns="92075" tIns="46038" rIns="92075" bIns="46038"/>
          <a:lstStyle/>
          <a:p>
            <a:pPr>
              <a:spcBef>
                <a:spcPts val="0"/>
              </a:spcBef>
            </a:pP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Strategic Plan 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– 10 year horizon, taking into account current and future educational organization and programming in the district, community demographics, and enrolment trends.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 smtClean="0">
              <a:solidFill>
                <a:srgbClr val="00206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Purpose - </a:t>
            </a:r>
            <a: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identifies the needed 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facilities changes </a:t>
            </a:r>
            <a: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accommodate education delivery, including new schools, renovations, replacements, consolidation, and closing schools if applicable.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Ownership - 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Although required by the Ministry, it is a </a:t>
            </a: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 district document.</a:t>
            </a:r>
          </a:p>
          <a:p>
            <a:pPr>
              <a:lnSpc>
                <a:spcPct val="130000"/>
              </a:lnSpc>
            </a:pP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130000"/>
              </a:lnSpc>
            </a:pP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Cascade Facilities Management Consultants Ltd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F85B4-47CE-47C7-A879-04834754044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5869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28" y="214290"/>
            <a:ext cx="6815158" cy="1143000"/>
          </a:xfrm>
          <a:noFill/>
          <a:ln/>
        </p:spPr>
        <p:txBody>
          <a:bodyPr lIns="92075" tIns="46038" rIns="92075" bIns="46038"/>
          <a:lstStyle/>
          <a:p>
            <a:r>
              <a:rPr lang="en-US" sz="3000" b="1" dirty="0" smtClean="0">
                <a:solidFill>
                  <a:srgbClr val="002060"/>
                </a:solidFill>
                <a:latin typeface="+mn-lt"/>
              </a:rPr>
              <a:t>CONCLUSIONS</a:t>
            </a:r>
            <a:endParaRPr lang="en-US" sz="30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755576" y="1916832"/>
            <a:ext cx="7772400" cy="3873042"/>
          </a:xfrm>
          <a:noFill/>
          <a:ln/>
        </p:spPr>
        <p:txBody>
          <a:bodyPr lIns="92075" tIns="46038" rIns="92075" bIns="46038"/>
          <a:lstStyle/>
          <a:p>
            <a:pPr marL="0" indent="0" algn="ctr" hangingPunct="0">
              <a:spcBef>
                <a:spcPts val="1100"/>
              </a:spcBef>
              <a:buNone/>
            </a:pPr>
            <a:r>
              <a:rPr lang="en-US" b="1" dirty="0" smtClean="0"/>
              <a:t> </a:t>
            </a:r>
            <a:r>
              <a:rPr lang="en-US" sz="4000" b="1" dirty="0" smtClean="0">
                <a:solidFill>
                  <a:srgbClr val="C00000"/>
                </a:solidFill>
              </a:rPr>
              <a:t>Any questions or clarifications needed?</a:t>
            </a:r>
          </a:p>
          <a:p>
            <a:pPr marL="0" indent="0" algn="ctr" hangingPunct="0">
              <a:spcBef>
                <a:spcPts val="1100"/>
              </a:spcBef>
              <a:buNone/>
            </a:pPr>
            <a:endParaRPr lang="en-US" sz="28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0" indent="0" algn="ctr" hangingPunct="0">
              <a:spcBef>
                <a:spcPts val="1100"/>
              </a:spcBef>
              <a:buNone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Thank you for the opportunity to summarize the current DRAFT LRFP today.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30000"/>
              </a:lnSpc>
              <a:buNone/>
            </a:pP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Cascade Facilities Management Consultants Ltd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F85B4-47CE-47C7-A879-048347540449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2586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28" y="214290"/>
            <a:ext cx="6815158" cy="910454"/>
          </a:xfrm>
          <a:noFill/>
          <a:ln/>
        </p:spPr>
        <p:txBody>
          <a:bodyPr lIns="92075" tIns="46038" rIns="92075" bIns="46038">
            <a:norm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+mn-lt"/>
              </a:rPr>
              <a:t>B</a:t>
            </a:r>
            <a:r>
              <a:rPr lang="en-US" sz="3200" b="1" dirty="0" smtClean="0">
                <a:solidFill>
                  <a:srgbClr val="002060"/>
                </a:solidFill>
                <a:latin typeface="+mn-lt"/>
              </a:rPr>
              <a:t>.  LRFP COMPONENTS</a:t>
            </a:r>
            <a:endParaRPr lang="en-US" sz="32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755576" y="1268760"/>
            <a:ext cx="7772400" cy="4724400"/>
          </a:xfrm>
          <a:noFill/>
          <a:ln/>
        </p:spPr>
        <p:txBody>
          <a:bodyPr lIns="92075" tIns="46038" rIns="92075" bIns="46038"/>
          <a:lstStyle/>
          <a:p>
            <a:pPr marL="514350" indent="-514350" hangingPunct="0">
              <a:spcBef>
                <a:spcPts val="1100"/>
              </a:spcBef>
              <a:buFont typeface="+mj-lt"/>
              <a:buAutoNum type="arabicPeriod"/>
            </a:pPr>
            <a:r>
              <a:rPr lang="en-US" sz="2700" b="1" dirty="0" smtClean="0"/>
              <a:t>Consultation &amp; assembly of information;</a:t>
            </a:r>
          </a:p>
          <a:p>
            <a:pPr marL="514350" indent="-514350" hangingPunct="0">
              <a:spcBef>
                <a:spcPts val="1100"/>
              </a:spcBef>
              <a:buFont typeface="+mj-lt"/>
              <a:buAutoNum type="arabicPeriod"/>
            </a:pPr>
            <a:r>
              <a:rPr lang="en-US" sz="2700" b="1" dirty="0" smtClean="0">
                <a:solidFill>
                  <a:srgbClr val="C00000"/>
                </a:solidFill>
              </a:rPr>
              <a:t>Demographic Analysis of the communities served by the school district;</a:t>
            </a:r>
          </a:p>
          <a:p>
            <a:pPr marL="514350" indent="-514350" hangingPunct="0">
              <a:spcBef>
                <a:spcPts val="1100"/>
              </a:spcBef>
              <a:buFont typeface="+mj-lt"/>
              <a:buAutoNum type="arabicPeriod"/>
            </a:pPr>
            <a:r>
              <a:rPr lang="en-US" sz="2700" b="1" dirty="0" smtClean="0"/>
              <a:t>Development of a 10-Year Enrolment Projection;</a:t>
            </a:r>
          </a:p>
          <a:p>
            <a:pPr marL="514350" indent="-514350" hangingPunct="0">
              <a:spcBef>
                <a:spcPts val="1100"/>
              </a:spcBef>
              <a:buFont typeface="+mj-lt"/>
              <a:buAutoNum type="arabicPeriod"/>
            </a:pPr>
            <a:r>
              <a:rPr lang="en-US" sz="2700" b="1" dirty="0" smtClean="0">
                <a:solidFill>
                  <a:srgbClr val="C00000"/>
                </a:solidFill>
              </a:rPr>
              <a:t>Development of Preliminary Options to address anticipated school space needs;</a:t>
            </a:r>
          </a:p>
          <a:p>
            <a:pPr marL="514350" indent="-514350" hangingPunct="0">
              <a:spcBef>
                <a:spcPts val="1100"/>
              </a:spcBef>
              <a:buFont typeface="+mj-lt"/>
              <a:buAutoNum type="arabicPeriod"/>
            </a:pPr>
            <a:r>
              <a:rPr lang="en-US" sz="2700" b="1" dirty="0" smtClean="0"/>
              <a:t>Analysis of Preliminary Options and Short-listing of Viable Options;</a:t>
            </a:r>
          </a:p>
          <a:p>
            <a:pPr marL="514350" indent="-514350" hangingPunct="0">
              <a:spcBef>
                <a:spcPts val="1100"/>
              </a:spcBef>
              <a:buFont typeface="+mj-lt"/>
              <a:buAutoNum type="arabicPeriod"/>
            </a:pPr>
            <a:r>
              <a:rPr lang="en-US" sz="2700" b="1" dirty="0" smtClean="0">
                <a:solidFill>
                  <a:srgbClr val="C00000"/>
                </a:solidFill>
              </a:rPr>
              <a:t>Recommendations, Timelines, &amp; Conclusions.</a:t>
            </a:r>
          </a:p>
          <a:p>
            <a:pPr marL="0" indent="0">
              <a:lnSpc>
                <a:spcPct val="130000"/>
              </a:lnSpc>
              <a:buNone/>
            </a:pP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130000"/>
              </a:lnSpc>
            </a:pP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Cascade Facilities Management Consultants Ltd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F85B4-47CE-47C7-A879-04834754044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3034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214290"/>
            <a:ext cx="7488310" cy="478406"/>
          </a:xfrm>
          <a:noFill/>
          <a:ln/>
        </p:spPr>
        <p:txBody>
          <a:bodyPr lIns="92075" tIns="46038" rIns="92075" bIns="46038">
            <a:norm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  <a:latin typeface="+mn-lt"/>
              </a:rPr>
              <a:t>C.  REVIEW OF DRAFT LRFP as of 15 Oct 2019</a:t>
            </a:r>
            <a:endParaRPr lang="en-US" sz="20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714348" y="1500174"/>
            <a:ext cx="7772400" cy="4233082"/>
          </a:xfrm>
          <a:noFill/>
          <a:ln/>
        </p:spPr>
        <p:txBody>
          <a:bodyPr lIns="92075" tIns="46038" rIns="92075" bIns="46038"/>
          <a:lstStyle/>
          <a:p>
            <a:pPr marL="0" indent="0" hangingPunct="0">
              <a:spcBef>
                <a:spcPts val="1100"/>
              </a:spcBef>
              <a:buNone/>
            </a:pP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130000"/>
              </a:lnSpc>
            </a:pP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Cascade Facilities Management Consultants Ltd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F85B4-47CE-47C7-A879-048347540449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692696"/>
            <a:ext cx="6696744" cy="56642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83474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214290"/>
            <a:ext cx="7488310" cy="478406"/>
          </a:xfrm>
          <a:noFill/>
          <a:ln/>
        </p:spPr>
        <p:txBody>
          <a:bodyPr lIns="92075" tIns="46038" rIns="92075" bIns="46038">
            <a:norm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  <a:latin typeface="+mn-lt"/>
              </a:rPr>
              <a:t>C.  REVIEW OF DRAFT LRFP as of 15 Oct 2019</a:t>
            </a:r>
            <a:endParaRPr lang="en-US" sz="20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714348" y="1500174"/>
            <a:ext cx="7772400" cy="4233082"/>
          </a:xfrm>
          <a:noFill/>
          <a:ln/>
        </p:spPr>
        <p:txBody>
          <a:bodyPr lIns="92075" tIns="46038" rIns="92075" bIns="46038"/>
          <a:lstStyle/>
          <a:p>
            <a:pPr marL="0" indent="0" hangingPunct="0">
              <a:spcBef>
                <a:spcPts val="1100"/>
              </a:spcBef>
              <a:buNone/>
            </a:pP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130000"/>
              </a:lnSpc>
            </a:pP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Cascade Facilities Management Consultants Ltd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F85B4-47CE-47C7-A879-048347540449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7" name="Picture 6"/>
          <p:cNvPicPr/>
          <p:nvPr/>
        </p:nvPicPr>
        <p:blipFill>
          <a:blip r:embed="rId3" cstate="print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71549"/>
            <a:ext cx="7538472" cy="51074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26516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214290"/>
            <a:ext cx="7488310" cy="478406"/>
          </a:xfrm>
          <a:noFill/>
          <a:ln/>
        </p:spPr>
        <p:txBody>
          <a:bodyPr lIns="92075" tIns="46038" rIns="92075" bIns="46038">
            <a:norm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  <a:latin typeface="+mn-lt"/>
              </a:rPr>
              <a:t>C.  REVIEW OF DRAFT LRFP as of 15 Oct 2019</a:t>
            </a:r>
            <a:endParaRPr lang="en-US" sz="20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714348" y="1500174"/>
            <a:ext cx="7772400" cy="4233082"/>
          </a:xfrm>
          <a:noFill/>
          <a:ln/>
        </p:spPr>
        <p:txBody>
          <a:bodyPr lIns="92075" tIns="46038" rIns="92075" bIns="46038"/>
          <a:lstStyle/>
          <a:p>
            <a:pPr marL="0" indent="0" hangingPunct="0">
              <a:spcBef>
                <a:spcPts val="1100"/>
              </a:spcBef>
              <a:buNone/>
            </a:pP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130000"/>
              </a:lnSpc>
            </a:pP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Cascade Facilities Management Consultants Ltd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F85B4-47CE-47C7-A879-048347540449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126" y="908720"/>
            <a:ext cx="7966329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51346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214290"/>
            <a:ext cx="7488310" cy="478406"/>
          </a:xfrm>
          <a:noFill/>
          <a:ln/>
        </p:spPr>
        <p:txBody>
          <a:bodyPr lIns="92075" tIns="46038" rIns="92075" bIns="46038">
            <a:norm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  <a:latin typeface="+mn-lt"/>
              </a:rPr>
              <a:t>C.  REVIEW OF DRAFT LRFP as of </a:t>
            </a:r>
            <a:r>
              <a:rPr lang="en-US" sz="2000" b="1" dirty="0">
                <a:solidFill>
                  <a:srgbClr val="002060"/>
                </a:solidFill>
              </a:rPr>
              <a:t>15 Oct </a:t>
            </a:r>
            <a:r>
              <a:rPr lang="en-US" sz="2000" b="1" dirty="0" smtClean="0">
                <a:solidFill>
                  <a:srgbClr val="002060"/>
                </a:solidFill>
                <a:latin typeface="+mn-lt"/>
              </a:rPr>
              <a:t>2019</a:t>
            </a:r>
            <a:endParaRPr lang="en-US" sz="20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714348" y="836712"/>
            <a:ext cx="7772400" cy="4896544"/>
          </a:xfrm>
          <a:noFill/>
          <a:ln w="28575">
            <a:solidFill>
              <a:schemeClr val="tx1"/>
            </a:solidFill>
          </a:ln>
        </p:spPr>
        <p:txBody>
          <a:bodyPr lIns="92075" tIns="46038" rIns="92075" bIns="46038"/>
          <a:lstStyle/>
          <a:p>
            <a:pPr marL="0" indent="0" hangingPunct="0">
              <a:spcBef>
                <a:spcPts val="1100"/>
              </a:spcBef>
              <a:buNone/>
            </a:pP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130000"/>
              </a:lnSpc>
            </a:pP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Cascade Facilities Management Consultants Ltd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F85B4-47CE-47C7-A879-048347540449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65497041"/>
              </p:ext>
            </p:extLst>
          </p:nvPr>
        </p:nvGraphicFramePr>
        <p:xfrm>
          <a:off x="1115616" y="980728"/>
          <a:ext cx="6912767" cy="49685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343092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214290"/>
            <a:ext cx="7488310" cy="478406"/>
          </a:xfrm>
          <a:noFill/>
          <a:ln/>
        </p:spPr>
        <p:txBody>
          <a:bodyPr lIns="92075" tIns="46038" rIns="92075" bIns="46038">
            <a:norm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  <a:latin typeface="+mn-lt"/>
              </a:rPr>
              <a:t>C.  REVIEW OF DRAFT LRFP as of </a:t>
            </a:r>
            <a:r>
              <a:rPr lang="en-US" sz="2000" b="1" dirty="0">
                <a:solidFill>
                  <a:srgbClr val="002060"/>
                </a:solidFill>
              </a:rPr>
              <a:t>15 Oct </a:t>
            </a:r>
            <a:r>
              <a:rPr lang="en-US" sz="2000" b="1" dirty="0" smtClean="0">
                <a:solidFill>
                  <a:srgbClr val="002060"/>
                </a:solidFill>
                <a:latin typeface="+mn-lt"/>
              </a:rPr>
              <a:t>2019</a:t>
            </a:r>
            <a:endParaRPr lang="en-US" sz="20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714348" y="1500174"/>
            <a:ext cx="7772400" cy="4233082"/>
          </a:xfrm>
          <a:noFill/>
          <a:ln/>
        </p:spPr>
        <p:txBody>
          <a:bodyPr lIns="92075" tIns="46038" rIns="92075" bIns="46038"/>
          <a:lstStyle/>
          <a:p>
            <a:pPr marL="0" indent="0" hangingPunct="0">
              <a:spcBef>
                <a:spcPts val="1100"/>
              </a:spcBef>
              <a:buNone/>
            </a:pP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130000"/>
              </a:lnSpc>
            </a:pP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Cascade Facilities Management Consultants Ltd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F85B4-47CE-47C7-A879-048347540449}" type="slidenum">
              <a:rPr lang="en-US" smtClean="0"/>
              <a:pPr/>
              <a:t>9</a:t>
            </a:fld>
            <a:endParaRPr lang="en-US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954802385"/>
              </p:ext>
            </p:extLst>
          </p:nvPr>
        </p:nvGraphicFramePr>
        <p:xfrm>
          <a:off x="827584" y="1052736"/>
          <a:ext cx="7272808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021010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4494</TotalTime>
  <Words>1209</Words>
  <Application>Microsoft Office PowerPoint</Application>
  <PresentationFormat>On-screen Show (4:3)</PresentationFormat>
  <Paragraphs>180</Paragraphs>
  <Slides>30</Slides>
  <Notes>30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PowerPoint Presentation</vt:lpstr>
      <vt:lpstr>SCHOOL DISTRICT 83 NORTH OKANAGAN – SHUSWAP PRESENTATION – 15 OCT 2019</vt:lpstr>
      <vt:lpstr>A.  WHAT IS AN LRFP?</vt:lpstr>
      <vt:lpstr>B.  LRFP COMPONENTS</vt:lpstr>
      <vt:lpstr>C.  REVIEW OF DRAFT LRFP as of 15 Oct 2019</vt:lpstr>
      <vt:lpstr>C.  REVIEW OF DRAFT LRFP as of 15 Oct 2019</vt:lpstr>
      <vt:lpstr>C.  REVIEW OF DRAFT LRFP as of 15 Oct 2019</vt:lpstr>
      <vt:lpstr>C.  REVIEW OF DRAFT LRFP as of 15 Oct 2019</vt:lpstr>
      <vt:lpstr>C.  REVIEW OF DRAFT LRFP as of 15 Oct 2019</vt:lpstr>
      <vt:lpstr>C.  REVIEW OF DRAFT LRFP as of 15 Oct 2019</vt:lpstr>
      <vt:lpstr>C.  REVIEW OF DRAFT LRFP as of 15 Oct 2019</vt:lpstr>
      <vt:lpstr>C.  REVIEW OF DRAFT LRFP as of 15 Oct 2019</vt:lpstr>
      <vt:lpstr>C.  REVIEW OF DRAFT LRFP as of 15 Oct 2019</vt:lpstr>
      <vt:lpstr>C.  REVIEW OF DRAFT LRFP as of 15 Oct 2019</vt:lpstr>
      <vt:lpstr>C. REVIEW OF DRAFT LRFP as of 15 Oct 2019</vt:lpstr>
      <vt:lpstr>C. REVIEW OF DRAFT LRFP as of 15 Oct 2019</vt:lpstr>
      <vt:lpstr>C. REVIEW OF DRAFT LRFP as of 15 Oct 2019</vt:lpstr>
      <vt:lpstr>C. REVIEW OF DRAFT LRFP as of 15 Oct 2019  Three Themes in the LRFP:</vt:lpstr>
      <vt:lpstr>C. REVIEW OF DRAFT LRFP as of 15 Oct 2019</vt:lpstr>
      <vt:lpstr>D. Discussion &amp; Critique of Preliminary Options – Status Quo Option</vt:lpstr>
      <vt:lpstr>D.  Discussion &amp; Critique of Preliminary Options – Armstrong Options</vt:lpstr>
      <vt:lpstr>D.  Discussion &amp; Critique of Preliminary Options – Enderby Options</vt:lpstr>
      <vt:lpstr>D.  Discussion &amp; Critique of Preliminary Options – Sicamous &amp; Northwest Options</vt:lpstr>
      <vt:lpstr>D.  Discussion &amp; Critique of Preliminary Options – Salmon Arm Options 1 &amp; 2</vt:lpstr>
      <vt:lpstr>D.  Discussion &amp; Critique of Preliminary Options – Salmon Arm Options 3 &amp; 4</vt:lpstr>
      <vt:lpstr>D.  Discussion &amp; Critique of Preliminary Options – Capital Planning Options</vt:lpstr>
      <vt:lpstr> E.  SHORT-LISTING THE DRAFT OPTIONS</vt:lpstr>
      <vt:lpstr>F.  PUBLIC CONSULTATION PLAN</vt:lpstr>
      <vt:lpstr>G.  NEXT STEPS</vt:lpstr>
      <vt:lpstr>CONCLUSIONS</vt:lpstr>
    </vt:vector>
  </TitlesOfParts>
  <Manager>acameron@sd83.bc.ca</Manager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LRFP SD 83 - Presentation on LRFP Reqmts</dc:title>
  <dc:subject>LRFP Requirements</dc:subject>
  <dc:creator>Bill Low</dc:creator>
  <cp:lastModifiedBy>Bill Low</cp:lastModifiedBy>
  <cp:revision>347</cp:revision>
  <cp:lastPrinted>2019-10-15T00:51:50Z</cp:lastPrinted>
  <dcterms:created xsi:type="dcterms:W3CDTF">2005-02-14T01:05:28Z</dcterms:created>
  <dcterms:modified xsi:type="dcterms:W3CDTF">2019-10-15T03:52:49Z</dcterms:modified>
  <cp:category>LRFP</cp:category>
</cp:coreProperties>
</file>