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Lst>
  <p:sldIdLst>
    <p:sldId id="256" r:id="rId2"/>
    <p:sldId id="285" r:id="rId3"/>
    <p:sldId id="310" r:id="rId4"/>
    <p:sldId id="309" r:id="rId5"/>
    <p:sldId id="270" r:id="rId6"/>
    <p:sldId id="260" r:id="rId7"/>
    <p:sldId id="283" r:id="rId8"/>
    <p:sldId id="261" r:id="rId9"/>
    <p:sldId id="284" r:id="rId10"/>
    <p:sldId id="286" r:id="rId11"/>
    <p:sldId id="277" r:id="rId12"/>
    <p:sldId id="289" r:id="rId13"/>
    <p:sldId id="307" r:id="rId14"/>
    <p:sldId id="311" r:id="rId15"/>
    <p:sldId id="257" r:id="rId16"/>
    <p:sldId id="287" r:id="rId17"/>
    <p:sldId id="288" r:id="rId18"/>
    <p:sldId id="278" r:id="rId19"/>
    <p:sldId id="312" r:id="rId20"/>
    <p:sldId id="320" r:id="rId21"/>
    <p:sldId id="325" r:id="rId22"/>
    <p:sldId id="326" r:id="rId23"/>
    <p:sldId id="321" r:id="rId24"/>
    <p:sldId id="322" r:id="rId25"/>
    <p:sldId id="323" r:id="rId26"/>
    <p:sldId id="324" r:id="rId27"/>
    <p:sldId id="294" r:id="rId28"/>
    <p:sldId id="328" r:id="rId29"/>
    <p:sldId id="327" r:id="rId30"/>
    <p:sldId id="329" r:id="rId31"/>
    <p:sldId id="299" r:id="rId32"/>
    <p:sldId id="314" r:id="rId33"/>
    <p:sldId id="315" r:id="rId34"/>
    <p:sldId id="330" r:id="rId35"/>
    <p:sldId id="331" r:id="rId36"/>
    <p:sldId id="332" r:id="rId37"/>
    <p:sldId id="318" r:id="rId38"/>
    <p:sldId id="274"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69399E-535D-4C79-A8D3-9C94616D5785}">
          <p14:sldIdLst>
            <p14:sldId id="256"/>
          </p14:sldIdLst>
        </p14:section>
        <p14:section name="Untitled Section" id="{64182B28-6B4F-4E7C-9602-6F248303C164}">
          <p14:sldIdLst>
            <p14:sldId id="285"/>
            <p14:sldId id="310"/>
            <p14:sldId id="309"/>
            <p14:sldId id="270"/>
            <p14:sldId id="260"/>
            <p14:sldId id="283"/>
            <p14:sldId id="261"/>
            <p14:sldId id="284"/>
            <p14:sldId id="286"/>
            <p14:sldId id="277"/>
            <p14:sldId id="289"/>
            <p14:sldId id="307"/>
            <p14:sldId id="311"/>
            <p14:sldId id="257"/>
            <p14:sldId id="287"/>
            <p14:sldId id="288"/>
            <p14:sldId id="278"/>
            <p14:sldId id="312"/>
            <p14:sldId id="320"/>
            <p14:sldId id="325"/>
            <p14:sldId id="326"/>
            <p14:sldId id="321"/>
            <p14:sldId id="322"/>
            <p14:sldId id="323"/>
            <p14:sldId id="324"/>
            <p14:sldId id="294"/>
            <p14:sldId id="328"/>
            <p14:sldId id="327"/>
            <p14:sldId id="329"/>
            <p14:sldId id="299"/>
            <p14:sldId id="314"/>
            <p14:sldId id="315"/>
            <p14:sldId id="330"/>
            <p14:sldId id="331"/>
            <p14:sldId id="332"/>
            <p14:sldId id="318"/>
            <p14:sldId id="2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6" autoAdjust="0"/>
    <p:restoredTop sz="94660"/>
  </p:normalViewPr>
  <p:slideViewPr>
    <p:cSldViewPr snapToGrid="0">
      <p:cViewPr varScale="1">
        <p:scale>
          <a:sx n="114" d="100"/>
          <a:sy n="114" d="100"/>
        </p:scale>
        <p:origin x="426" y="11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Copy%20of%20Budget%20Graph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J:\1%20-%20Secretary-Treasurer\Secretary-Treasurer\2019-20%20Preliminary%20Budget\Budget%20Committee\April%201,%202019%20-%20Talking%20Tables\2019-2020%20Preliminary%20Budget%20Process%20(Budget%20101)%20Source%20Tables%20for%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oleObject" Target="file:///J:\1%20-%20Secretary-Treasurer\Secretary-Treasurer\2019-20%20Preliminary%20Budget\Budget%20Committee\April%201,%202019%20-%20Talking%20Tables\2019-2020%20Preliminary%20Budget%20Process%20(Budget%20101)%20Source%20Tables%20for%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144994024581842E-2"/>
          <c:y val="0.13894396876493723"/>
          <c:w val="0.78464596265916209"/>
          <c:h val="0.83131494377647774"/>
        </c:manualLayout>
      </c:layout>
      <c:pie3DChart>
        <c:varyColors val="1"/>
        <c:dLbls>
          <c:showLegendKey val="0"/>
          <c:showVal val="0"/>
          <c:showCatName val="0"/>
          <c:showSerName val="0"/>
          <c:showPercent val="1"/>
          <c:showBubbleSize val="0"/>
          <c:showLeaderLines val="0"/>
        </c:dLbls>
      </c:pie3D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476821168280817E-2"/>
          <c:y val="6.3117738494444783E-2"/>
          <c:w val="0.81636683665200493"/>
          <c:h val="0.79165793237778626"/>
        </c:manualLayout>
      </c:layout>
      <c:pie3DChart>
        <c:varyColors val="1"/>
        <c:ser>
          <c:idx val="0"/>
          <c:order val="0"/>
          <c:tx>
            <c:strRef>
              <c:f>'Summary of Revenues '!$B$1</c:f>
              <c:strCache>
                <c:ptCount val="1"/>
                <c:pt idx="0">
                  <c:v>Operating Fund</c:v>
                </c:pt>
              </c:strCache>
            </c:strRef>
          </c:tx>
          <c:explosion val="32"/>
          <c:dPt>
            <c:idx val="0"/>
            <c:bubble3D val="0"/>
            <c:explosion val="24"/>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15D-4A7B-9275-E5A130AD49B3}"/>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15D-4A7B-9275-E5A130AD49B3}"/>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15D-4A7B-9275-E5A130AD49B3}"/>
              </c:ext>
            </c:extLst>
          </c:dPt>
          <c:dLbls>
            <c:dLbl>
              <c:idx val="0"/>
              <c:layout>
                <c:manualLayout>
                  <c:x val="0.20834161184006841"/>
                  <c:y val="-4.0053223620152414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B245A924-5E03-4A13-9518-67CC5275E83C}" type="CATEGORYNAME">
                      <a:rPr lang="en-CA" sz="2000" smtClean="0">
                        <a:solidFill>
                          <a:schemeClr val="tx1"/>
                        </a:solidFill>
                        <a:latin typeface="Arial Black" panose="020B0A04020102020204" pitchFamily="34" charset="0"/>
                      </a:rPr>
                      <a:pPr>
                        <a:defRPr/>
                      </a:pPr>
                      <a:t>[CATEGORY NAME]</a:t>
                    </a:fld>
                    <a:r>
                      <a:rPr lang="en-CA" sz="2000" baseline="0" dirty="0">
                        <a:solidFill>
                          <a:schemeClr val="tx1"/>
                        </a:solidFill>
                        <a:latin typeface="Arial Black" panose="020B0A04020102020204" pitchFamily="34" charset="0"/>
                      </a:rPr>
                      <a:t> – 97.8%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85296313107573"/>
                      <c:h val="0.38949601979244169"/>
                    </c:manualLayout>
                  </c15:layout>
                  <c15:dlblFieldTable/>
                  <c15:showDataLabelsRange val="0"/>
                </c:ext>
                <c:ext xmlns:c16="http://schemas.microsoft.com/office/drawing/2014/chart" uri="{C3380CC4-5D6E-409C-BE32-E72D297353CC}">
                  <c16:uniqueId val="{00000001-D15D-4A7B-9275-E5A130AD49B3}"/>
                </c:ext>
              </c:extLst>
            </c:dLbl>
            <c:dLbl>
              <c:idx val="1"/>
              <c:layout>
                <c:manualLayout>
                  <c:x val="0.39369513414052582"/>
                  <c:y val="9.684285155311254E-4"/>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2255E92-A23F-40BB-85F3-74551C8537BB}" type="CATEGORYNAME">
                      <a:rPr lang="en-CA" sz="2000" smtClean="0">
                        <a:solidFill>
                          <a:schemeClr val="tx1"/>
                        </a:solidFill>
                        <a:latin typeface="Arial Black" panose="020B0A04020102020204" pitchFamily="34" charset="0"/>
                      </a:rPr>
                      <a:pPr>
                        <a:defRPr>
                          <a:solidFill>
                            <a:schemeClr val="accent1"/>
                          </a:solidFill>
                        </a:defRPr>
                      </a:pPr>
                      <a:t>[CATEGORY NAME]</a:t>
                    </a:fld>
                    <a:r>
                      <a:rPr lang="en-CA" sz="2000" baseline="0" dirty="0">
                        <a:solidFill>
                          <a:schemeClr val="tx1"/>
                        </a:solidFill>
                        <a:latin typeface="Arial Black" panose="020B0A04020102020204" pitchFamily="34" charset="0"/>
                      </a:rPr>
                      <a:t> - .3%</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2097848090792375"/>
                      <c:h val="0.23391143988247659"/>
                    </c:manualLayout>
                  </c15:layout>
                  <c15:dlblFieldTable/>
                  <c15:showDataLabelsRange val="0"/>
                </c:ext>
                <c:ext xmlns:c16="http://schemas.microsoft.com/office/drawing/2014/chart" uri="{C3380CC4-5D6E-409C-BE32-E72D297353CC}">
                  <c16:uniqueId val="{00000003-D15D-4A7B-9275-E5A130AD49B3}"/>
                </c:ext>
              </c:extLst>
            </c:dLbl>
            <c:dLbl>
              <c:idx val="2"/>
              <c:layout>
                <c:manualLayout>
                  <c:x val="-0.14316925826553928"/>
                  <c:y val="4.247734358754617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2EC97D3-6AA5-4B71-A346-4DC22DF0363E}" type="CATEGORYNAME">
                      <a:rPr lang="en-US" sz="2000" smtClean="0">
                        <a:solidFill>
                          <a:schemeClr val="tx1"/>
                        </a:solidFill>
                        <a:latin typeface="Arial Black" panose="020B0A04020102020204" pitchFamily="34" charset="0"/>
                      </a:rPr>
                      <a:pPr>
                        <a:defRPr>
                          <a:solidFill>
                            <a:schemeClr val="accent1"/>
                          </a:solidFill>
                        </a:defRPr>
                      </a:pPr>
                      <a:t>[CATEGORY NAME]</a:t>
                    </a:fld>
                    <a:r>
                      <a:rPr lang="en-US" sz="2000" baseline="0" dirty="0">
                        <a:solidFill>
                          <a:schemeClr val="tx1"/>
                        </a:solidFill>
                        <a:latin typeface="Arial Black" panose="020B0A04020102020204" pitchFamily="34" charset="0"/>
                      </a:rPr>
                      <a:t> – 1.9%</a:t>
                    </a:r>
                  </a:p>
                </c:rich>
              </c:tx>
              <c:numFmt formatCode="_-* #,##0.0000_-;\-* #,##0.0000_-;_-*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15D-4A7B-9275-E5A130AD49B3}"/>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'Summary of Revenues '!$A$2:$A$4</c:f>
              <c:strCache>
                <c:ptCount val="3"/>
                <c:pt idx="0">
                  <c:v>Operating Grant, Ministry of Education</c:v>
                </c:pt>
                <c:pt idx="1">
                  <c:v>Other Ministry of Education Grants</c:v>
                </c:pt>
                <c:pt idx="2">
                  <c:v>All Other Sources</c:v>
                </c:pt>
              </c:strCache>
            </c:strRef>
          </c:cat>
          <c:val>
            <c:numRef>
              <c:f>'Summary of Revenues '!$B$2:$B$4</c:f>
              <c:numCache>
                <c:formatCode>0.00%</c:formatCode>
                <c:ptCount val="3"/>
                <c:pt idx="0">
                  <c:v>0.9677487306731124</c:v>
                </c:pt>
                <c:pt idx="1">
                  <c:v>2.7869198445807424E-2</c:v>
                </c:pt>
                <c:pt idx="2" formatCode="_-* #,##0.0000_-;\-* #,##0.0000_-;_-* &quot;-&quot;??_-;_-@_-">
                  <c:v>4.382070881080123E-3</c:v>
                </c:pt>
              </c:numCache>
            </c:numRef>
          </c:val>
          <c:extLst>
            <c:ext xmlns:c16="http://schemas.microsoft.com/office/drawing/2014/chart" uri="{C3380CC4-5D6E-409C-BE32-E72D297353CC}">
              <c16:uniqueId val="{00000006-D15D-4A7B-9275-E5A130AD49B3}"/>
            </c:ext>
          </c:extLst>
        </c:ser>
        <c:dLbls>
          <c:dLblPos val="outEnd"/>
          <c:showLegendKey val="0"/>
          <c:showVal val="0"/>
          <c:showCatName val="0"/>
          <c:showSerName val="0"/>
          <c:showPercent val="1"/>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053663012415179"/>
          <c:w val="1"/>
          <c:h val="0.80866333806712565"/>
        </c:manualLayout>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251109793704113E-2"/>
          <c:y val="9.4601736764580849E-2"/>
          <c:w val="0.84949778041259183"/>
          <c:h val="0.81079652647083833"/>
        </c:manualLayout>
      </c:layout>
      <c:pie3DChart>
        <c:varyColors val="1"/>
        <c:ser>
          <c:idx val="0"/>
          <c:order val="0"/>
          <c:tx>
            <c:strRef>
              <c:f>'2018-2019 Summary Expense'!$B$1</c:f>
              <c:strCache>
                <c:ptCount val="1"/>
                <c:pt idx="0">
                  <c:v>Percent</c:v>
                </c:pt>
              </c:strCache>
            </c:strRef>
          </c:tx>
          <c:explosion val="6"/>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5C9-4A05-AD39-EFA584780B9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5C9-4A05-AD39-EFA584780B9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5C9-4A05-AD39-EFA584780B96}"/>
              </c:ext>
            </c:extLst>
          </c:dPt>
          <c:dLbls>
            <c:dLbl>
              <c:idx val="0"/>
              <c:layout>
                <c:manualLayout>
                  <c:x val="-3.0139108139795527E-2"/>
                  <c:y val="2.3346936993453239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fld id="{8B6A493C-D63E-442B-BE9C-ABCE07C9374C}" type="CATEGORYNAME">
                      <a:rPr lang="en-US" sz="2400" smtClean="0">
                        <a:solidFill>
                          <a:schemeClr val="tx1"/>
                        </a:solidFill>
                        <a:latin typeface="Arial Black" panose="020B0A04020102020204" pitchFamily="34" charset="0"/>
                      </a:rPr>
                      <a:pPr>
                        <a:defRPr sz="1000" b="1" i="0" u="none" strike="noStrike" kern="1200" spc="0" baseline="0">
                          <a:solidFill>
                            <a:schemeClr val="accent1"/>
                          </a:solidFill>
                          <a:latin typeface="+mn-lt"/>
                          <a:ea typeface="+mn-ea"/>
                          <a:cs typeface="+mn-cs"/>
                        </a:defRPr>
                      </a:pPr>
                      <a:t>[CATEGORY NAME]</a:t>
                    </a:fld>
                    <a:r>
                      <a:rPr lang="en-US" sz="2400" baseline="0" dirty="0">
                        <a:solidFill>
                          <a:schemeClr val="tx1"/>
                        </a:solidFill>
                        <a:latin typeface="Arial Black" panose="020B0A04020102020204" pitchFamily="34" charset="0"/>
                      </a:rPr>
                      <a:t> - 70.7%</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25513339202335916"/>
                      <c:h val="0.1486900732345689"/>
                    </c:manualLayout>
                  </c15:layout>
                  <c15:dlblFieldTable/>
                  <c15:showDataLabelsRange val="0"/>
                </c:ext>
                <c:ext xmlns:c16="http://schemas.microsoft.com/office/drawing/2014/chart" uri="{C3380CC4-5D6E-409C-BE32-E72D297353CC}">
                  <c16:uniqueId val="{00000001-05C9-4A05-AD39-EFA584780B96}"/>
                </c:ext>
              </c:extLst>
            </c:dLbl>
            <c:dLbl>
              <c:idx val="1"/>
              <c:layout>
                <c:manualLayout>
                  <c:x val="-2.6661518739049827E-2"/>
                  <c:y val="8.477734669631099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BAB039C2-E08E-4F10-9408-73F9AC796A62}" type="CATEGORYNAME">
                      <a:rPr lang="en-US" sz="1600" smtClean="0">
                        <a:solidFill>
                          <a:schemeClr val="tx1"/>
                        </a:solidFill>
                        <a:latin typeface="Arial Black" panose="020B0A04020102020204" pitchFamily="34" charset="0"/>
                      </a:rPr>
                      <a:pPr>
                        <a:defRPr sz="1000" b="1" i="0" u="none" strike="noStrike" kern="1200" spc="0" baseline="0">
                          <a:solidFill>
                            <a:schemeClr val="accent1"/>
                          </a:solidFill>
                          <a:latin typeface="+mn-lt"/>
                          <a:ea typeface="+mn-ea"/>
                          <a:cs typeface="+mn-cs"/>
                        </a:defRPr>
                      </a:pPr>
                      <a:t>[CATEGORY NAME]</a:t>
                    </a:fld>
                    <a:r>
                      <a:rPr lang="en-US" sz="1600" baseline="0" dirty="0">
                        <a:solidFill>
                          <a:schemeClr val="tx1"/>
                        </a:solidFill>
                        <a:latin typeface="Arial Black" panose="020B0A04020102020204" pitchFamily="34" charset="0"/>
                      </a:rPr>
                      <a:t> – 16.7%</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5C9-4A05-AD39-EFA584780B96}"/>
                </c:ext>
              </c:extLst>
            </c:dLbl>
            <c:dLbl>
              <c:idx val="2"/>
              <c:layout>
                <c:manualLayout>
                  <c:x val="1.1012366435694455E-2"/>
                  <c:y val="-2.9943026800616529E-2"/>
                </c:manualLayout>
              </c:layout>
              <c:tx>
                <c:rich>
                  <a:bodyPr rot="0" spcFirstLastPara="1" vertOverflow="ellipsis" vert="horz" wrap="square" lIns="38100" tIns="19050" rIns="38100" bIns="19050" anchor="ctr" anchorCtr="1">
                    <a:noAutofit/>
                  </a:bodyPr>
                  <a:lstStyle/>
                  <a:p>
                    <a:pPr>
                      <a:defRPr sz="1000" b="1" i="0" u="none" strike="noStrike" kern="1200" spc="0" baseline="0">
                        <a:solidFill>
                          <a:schemeClr val="accent1"/>
                        </a:solidFill>
                        <a:latin typeface="+mn-lt"/>
                        <a:ea typeface="+mn-ea"/>
                        <a:cs typeface="+mn-cs"/>
                      </a:defRPr>
                    </a:pPr>
                    <a:r>
                      <a:rPr lang="en-CA" sz="1600" b="1" baseline="0" dirty="0">
                        <a:solidFill>
                          <a:schemeClr val="tx1"/>
                        </a:solidFill>
                        <a:latin typeface="Arial Black" panose="020B0A04020102020204" pitchFamily="34" charset="0"/>
                      </a:rPr>
                      <a:t>Services, Supplies and Equipment – 12.6%</a:t>
                    </a:r>
                    <a:r>
                      <a:rPr lang="en-CA" sz="1600" baseline="0" dirty="0"/>
                      <a:t>
</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9537485173466443"/>
                      <c:h val="0.18571492566648953"/>
                    </c:manualLayout>
                  </c15:layout>
                </c:ext>
                <c:ext xmlns:c16="http://schemas.microsoft.com/office/drawing/2014/chart" uri="{C3380CC4-5D6E-409C-BE32-E72D297353CC}">
                  <c16:uniqueId val="{00000005-05C9-4A05-AD39-EFA584780B96}"/>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'2018-2019 Summary Expense'!$A$2:$A$4</c:f>
              <c:strCache>
                <c:ptCount val="3"/>
                <c:pt idx="0">
                  <c:v>Salaries</c:v>
                </c:pt>
                <c:pt idx="1">
                  <c:v>Benefits</c:v>
                </c:pt>
                <c:pt idx="2">
                  <c:v>Services and Supplies</c:v>
                </c:pt>
              </c:strCache>
            </c:strRef>
          </c:cat>
          <c:val>
            <c:numRef>
              <c:f>'2018-2019 Summary Expense'!$B$2:$B$4</c:f>
              <c:numCache>
                <c:formatCode>0%</c:formatCode>
                <c:ptCount val="3"/>
                <c:pt idx="0">
                  <c:v>0.72371055858349886</c:v>
                </c:pt>
                <c:pt idx="1">
                  <c:v>0.1633300782660721</c:v>
                </c:pt>
                <c:pt idx="2">
                  <c:v>0.11295936315042901</c:v>
                </c:pt>
              </c:numCache>
            </c:numRef>
          </c:val>
          <c:extLst>
            <c:ext xmlns:c16="http://schemas.microsoft.com/office/drawing/2014/chart" uri="{C3380CC4-5D6E-409C-BE32-E72D297353CC}">
              <c16:uniqueId val="{00000006-05C9-4A05-AD39-EFA584780B96}"/>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5/10/2021</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859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pPr/>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p14="http://schemas.microsoft.com/office/powerpoint/2010/main" val="2665434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810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pPr/>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202353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126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pPr/>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339175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18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982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985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pPr/>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p14="http://schemas.microsoft.com/office/powerpoint/2010/main" val="429426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8548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5/10/2021</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40960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vdeacon@sd83.bc.c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790" y="3931283"/>
            <a:ext cx="11212420" cy="956345"/>
          </a:xfrm>
        </p:spPr>
        <p:txBody>
          <a:bodyPr>
            <a:normAutofit fontScale="90000"/>
          </a:bodyPr>
          <a:lstStyle/>
          <a:p>
            <a:pPr algn="ctr"/>
            <a:r>
              <a:rPr lang="en-CA" sz="7200" dirty="0">
                <a:solidFill>
                  <a:srgbClr val="0070C0"/>
                </a:solidFill>
                <a:latin typeface="Cabin" panose="020B0803050202020004" pitchFamily="34" charset="0"/>
              </a:rPr>
              <a:t>School District No. 83</a:t>
            </a:r>
            <a:br>
              <a:rPr lang="en-CA" sz="1000" dirty="0">
                <a:solidFill>
                  <a:srgbClr val="0070C0"/>
                </a:solidFill>
                <a:latin typeface="Cabin" panose="020B0803050202020004" pitchFamily="34" charset="0"/>
              </a:rPr>
            </a:br>
            <a:r>
              <a:rPr lang="en-CA" sz="3600" dirty="0">
                <a:solidFill>
                  <a:srgbClr val="0070C0"/>
                </a:solidFill>
                <a:latin typeface="Cabin" panose="020B0803050202020004" pitchFamily="34" charset="0"/>
              </a:rPr>
              <a:t>(North Okanagan-Shuswap)</a:t>
            </a:r>
            <a:br>
              <a:rPr lang="en-CA" sz="3600" dirty="0">
                <a:solidFill>
                  <a:srgbClr val="0070C0"/>
                </a:solidFill>
              </a:rPr>
            </a:br>
            <a:br>
              <a:rPr lang="en-CA" sz="1000" dirty="0">
                <a:solidFill>
                  <a:srgbClr val="0070C0"/>
                </a:solidFill>
              </a:rPr>
            </a:br>
            <a:br>
              <a:rPr lang="en-CA" sz="1000" dirty="0">
                <a:solidFill>
                  <a:srgbClr val="0070C0"/>
                </a:solidFill>
              </a:rPr>
            </a:br>
            <a:br>
              <a:rPr lang="en-CA" sz="1000" dirty="0">
                <a:solidFill>
                  <a:srgbClr val="0070C0"/>
                </a:solidFill>
              </a:rPr>
            </a:br>
            <a:r>
              <a:rPr lang="en-CA" sz="4900" dirty="0">
                <a:solidFill>
                  <a:schemeClr val="bg1"/>
                </a:solidFill>
              </a:rPr>
              <a:t>2021-22 preliminary annual Budget</a:t>
            </a:r>
            <a:br>
              <a:rPr lang="en-CA" sz="1000" dirty="0">
                <a:solidFill>
                  <a:srgbClr val="0070C0"/>
                </a:solidFill>
              </a:rPr>
            </a:br>
            <a:br>
              <a:rPr lang="en-CA" sz="1000" dirty="0">
                <a:solidFill>
                  <a:srgbClr val="0070C0"/>
                </a:solidFill>
              </a:rPr>
            </a:br>
            <a:br>
              <a:rPr lang="en-CA" sz="1000" dirty="0">
                <a:solidFill>
                  <a:srgbClr val="0070C0"/>
                </a:solidFill>
              </a:rPr>
            </a:br>
            <a:br>
              <a:rPr lang="en-CA" sz="6000" dirty="0">
                <a:solidFill>
                  <a:srgbClr val="0070C0"/>
                </a:solidFill>
              </a:rPr>
            </a:br>
            <a:endParaRPr lang="en-CA" sz="7200" dirty="0">
              <a:solidFill>
                <a:srgbClr val="0070C0"/>
              </a:solidFill>
              <a:latin typeface="Cabin" panose="020B0803050202020004" pitchFamily="34" charset="0"/>
            </a:endParaRPr>
          </a:p>
        </p:txBody>
      </p:sp>
      <p:pic>
        <p:nvPicPr>
          <p:cNvPr id="3" name="Picture 2">
            <a:extLst>
              <a:ext uri="{FF2B5EF4-FFF2-40B4-BE49-F238E27FC236}">
                <a16:creationId xmlns:a16="http://schemas.microsoft.com/office/drawing/2014/main" id="{E72A61AB-7DFE-4E17-90DC-4D5FAB521F88}"/>
              </a:ext>
            </a:extLst>
          </p:cNvPr>
          <p:cNvPicPr>
            <a:picLocks noChangeAspect="1"/>
          </p:cNvPicPr>
          <p:nvPr/>
        </p:nvPicPr>
        <p:blipFill>
          <a:blip r:embed="rId2"/>
          <a:stretch>
            <a:fillRect/>
          </a:stretch>
        </p:blipFill>
        <p:spPr>
          <a:xfrm>
            <a:off x="4329202" y="3931283"/>
            <a:ext cx="3533596" cy="2565990"/>
          </a:xfrm>
          <a:prstGeom prst="rect">
            <a:avLst/>
          </a:prstGeom>
        </p:spPr>
      </p:pic>
    </p:spTree>
    <p:extLst>
      <p:ext uri="{BB962C8B-B14F-4D97-AF65-F5344CB8AC3E}">
        <p14:creationId xmlns:p14="http://schemas.microsoft.com/office/powerpoint/2010/main" val="2788160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784993" cy="797169"/>
          </a:xfrm>
        </p:spPr>
        <p:txBody>
          <a:bodyPr/>
          <a:lstStyle/>
          <a:p>
            <a:pPr algn="ctr"/>
            <a:r>
              <a:rPr lang="en-CA" b="1" dirty="0">
                <a:solidFill>
                  <a:srgbClr val="0070C0"/>
                </a:solidFill>
                <a:latin typeface="Calibri" panose="020F0502020204030204" pitchFamily="34" charset="0"/>
                <a:cs typeface="Calibri" panose="020F0502020204030204" pitchFamily="34" charset="0"/>
              </a:rPr>
              <a:t>Operating Funds</a:t>
            </a:r>
          </a:p>
        </p:txBody>
      </p:sp>
      <p:sp>
        <p:nvSpPr>
          <p:cNvPr id="3" name="Content Placeholder 2"/>
          <p:cNvSpPr>
            <a:spLocks noGrp="1"/>
          </p:cNvSpPr>
          <p:nvPr>
            <p:ph idx="1"/>
          </p:nvPr>
        </p:nvSpPr>
        <p:spPr>
          <a:xfrm>
            <a:off x="1019078" y="1756096"/>
            <a:ext cx="10443247" cy="4099759"/>
          </a:xfrm>
        </p:spPr>
        <p:txBody>
          <a:bodyPr>
            <a:normAutofit/>
          </a:bodyPr>
          <a:lstStyle/>
          <a:p>
            <a:pPr>
              <a:buFont typeface="Wingdings" panose="05000000000000000000" pitchFamily="2" charset="2"/>
              <a:buChar char="Ø"/>
            </a:pPr>
            <a:r>
              <a:rPr lang="en-CA" sz="2800" dirty="0">
                <a:solidFill>
                  <a:schemeClr val="tx1"/>
                </a:solidFill>
                <a:latin typeface="Calibri" panose="020F0502020204030204" pitchFamily="34" charset="0"/>
                <a:cs typeface="Calibri" panose="020F0502020204030204" pitchFamily="34" charset="0"/>
              </a:rPr>
              <a:t>Boards hold autonomy and responsibility to allocate operating funds as they deem appropriate within their individual districts.</a:t>
            </a:r>
          </a:p>
          <a:p>
            <a:pPr>
              <a:buFont typeface="Wingdings" panose="05000000000000000000" pitchFamily="2" charset="2"/>
              <a:buChar char="Ø"/>
            </a:pPr>
            <a:r>
              <a:rPr lang="en-CA" sz="2800" dirty="0">
                <a:solidFill>
                  <a:schemeClr val="tx1"/>
                </a:solidFill>
                <a:latin typeface="Calibri" panose="020F0502020204030204" pitchFamily="34" charset="0"/>
                <a:cs typeface="Calibri" panose="020F0502020204030204" pitchFamily="34" charset="0"/>
              </a:rPr>
              <a:t>Operating Grant calculations are based on the district’s forecasted student enrolment, and were announced by the Ministry of Education on March 13, 2021.</a:t>
            </a:r>
          </a:p>
          <a:p>
            <a:pPr>
              <a:buFont typeface="Wingdings" panose="05000000000000000000" pitchFamily="2" charset="2"/>
              <a:buChar char="Ø"/>
            </a:pPr>
            <a:r>
              <a:rPr lang="en-CA" sz="2800" dirty="0">
                <a:solidFill>
                  <a:schemeClr val="tx1"/>
                </a:solidFill>
                <a:latin typeface="Calibri" panose="020F0502020204030204" pitchFamily="34" charset="0"/>
                <a:cs typeface="Calibri" panose="020F0502020204030204" pitchFamily="34" charset="0"/>
              </a:rPr>
              <a:t>Other operating grant projections are high-level estimates, and based on historical information and known or anticipated changes expected in the future.</a:t>
            </a:r>
          </a:p>
        </p:txBody>
      </p:sp>
    </p:spTree>
    <p:extLst>
      <p:ext uri="{BB962C8B-B14F-4D97-AF65-F5344CB8AC3E}">
        <p14:creationId xmlns:p14="http://schemas.microsoft.com/office/powerpoint/2010/main" val="333107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937" y="398082"/>
            <a:ext cx="9107747" cy="1123147"/>
          </a:xfrm>
        </p:spPr>
        <p:txBody>
          <a:bodyPr>
            <a:noAutofit/>
          </a:bodyPr>
          <a:lstStyle/>
          <a:p>
            <a:pPr algn="ctr"/>
            <a:r>
              <a:rPr lang="en-CA" b="1" dirty="0">
                <a:solidFill>
                  <a:srgbClr val="0070C0"/>
                </a:solidFill>
                <a:latin typeface="Calibri" panose="020F0502020204030204" pitchFamily="34" charset="0"/>
                <a:cs typeface="Calibri" panose="020F0502020204030204" pitchFamily="34" charset="0"/>
              </a:rPr>
              <a:t>Budget Committee</a:t>
            </a:r>
          </a:p>
        </p:txBody>
      </p:sp>
      <p:pic>
        <p:nvPicPr>
          <p:cNvPr id="4" name="Picture 3" descr="3D Blame Game Meeting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451" y="1521229"/>
            <a:ext cx="4917498" cy="4546196"/>
          </a:xfrm>
          <a:prstGeom prst="rect">
            <a:avLst/>
          </a:prstGeom>
        </p:spPr>
      </p:pic>
      <p:sp>
        <p:nvSpPr>
          <p:cNvPr id="5" name="Rectangle 4">
            <a:extLst>
              <a:ext uri="{FF2B5EF4-FFF2-40B4-BE49-F238E27FC236}">
                <a16:creationId xmlns:a16="http://schemas.microsoft.com/office/drawing/2014/main" id="{117DFA8D-B58E-47D4-BD40-BC67286CD22A}"/>
              </a:ext>
            </a:extLst>
          </p:cNvPr>
          <p:cNvSpPr/>
          <p:nvPr/>
        </p:nvSpPr>
        <p:spPr>
          <a:xfrm>
            <a:off x="876300" y="1416456"/>
            <a:ext cx="6934200" cy="4348113"/>
          </a:xfrm>
          <a:prstGeom prst="rect">
            <a:avLst/>
          </a:prstGeom>
        </p:spPr>
        <p:txBody>
          <a:bodyPr wrap="square">
            <a:spAutoFit/>
          </a:bodyPr>
          <a:lstStyle/>
          <a:p>
            <a:pPr marL="90170">
              <a:spcAft>
                <a:spcPts val="600"/>
              </a:spcAft>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To advise and assist with the 2021-22 Operational Budget development, the Board accessed its Budget Committee.  The committee consists of representation from all partner groups:</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Teachers		</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Support staff</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First Nations </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Principals and Vice Principals</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Parents</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1257300" lvl="2" indent="-342900">
              <a:lnSpc>
                <a:spcPct val="107000"/>
              </a:lnSpc>
              <a:spcAft>
                <a:spcPts val="600"/>
              </a:spcAft>
              <a:buFont typeface="Symbol" panose="05050102010706020507" pitchFamily="18" charset="2"/>
              <a:buChar char=""/>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District Staff</a:t>
            </a:r>
            <a:endParaRPr lang="en-CA" dirty="0">
              <a:latin typeface="Arial" panose="020B0604020202020204" pitchFamily="34" charset="0"/>
              <a:ea typeface="Times New Roman" panose="02020603050405020304" pitchFamily="18" charset="0"/>
              <a:cs typeface="Times New Roman" panose="02020603050405020304" pitchFamily="18" charset="0"/>
            </a:endParaRPr>
          </a:p>
          <a:p>
            <a:pPr marL="90170">
              <a:spcAft>
                <a:spcPts val="600"/>
              </a:spcAft>
            </a:pPr>
            <a:r>
              <a:rPr lang="en-CA"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purpose of this working group is to provide the Board with representative advice on budget issues and implications of proposed changes, and to allow for an interactive forum for open communication and understanding of the budget.</a:t>
            </a:r>
            <a:endParaRPr lang="en-CA" dirty="0">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072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 y="285226"/>
            <a:ext cx="10972800" cy="961475"/>
          </a:xfrm>
        </p:spPr>
        <p:txBody>
          <a:bodyPr>
            <a:noAutofit/>
          </a:bodyPr>
          <a:lstStyle/>
          <a:p>
            <a:pPr algn="ctr"/>
            <a:r>
              <a:rPr lang="en-CA" sz="4000" b="1" dirty="0">
                <a:solidFill>
                  <a:srgbClr val="0070C0"/>
                </a:solidFill>
                <a:latin typeface="Calibri" panose="020F0502020204030204" pitchFamily="34" charset="0"/>
                <a:cs typeface="Calibri" panose="020F0502020204030204" pitchFamily="34" charset="0"/>
              </a:rPr>
              <a:t>School District No. 83 Strategic Plan Goals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63" y="1246701"/>
            <a:ext cx="589349" cy="665990"/>
          </a:xfrm>
          <a:prstGeom prst="rect">
            <a:avLst/>
          </a:prstGeom>
        </p:spPr>
      </p:pic>
      <p:sp>
        <p:nvSpPr>
          <p:cNvPr id="8" name="TextBox 7"/>
          <p:cNvSpPr txBox="1"/>
          <p:nvPr/>
        </p:nvSpPr>
        <p:spPr>
          <a:xfrm>
            <a:off x="4211273" y="1907350"/>
            <a:ext cx="3822924" cy="769441"/>
          </a:xfrm>
          <a:prstGeom prst="rect">
            <a:avLst/>
          </a:prstGeom>
          <a:noFill/>
        </p:spPr>
        <p:txBody>
          <a:bodyPr wrap="square" rtlCol="0">
            <a:spAutoFit/>
          </a:bodyPr>
          <a:lstStyle/>
          <a:p>
            <a:r>
              <a:rPr lang="en-CA" sz="4400" dirty="0">
                <a:solidFill>
                  <a:srgbClr val="0070C0"/>
                </a:solidFill>
                <a:latin typeface="Cabin" panose="020B0803050202020004" pitchFamily="34" charset="0"/>
              </a:rPr>
              <a:t>$$ BUDGET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4135" y="1270118"/>
            <a:ext cx="589349" cy="6425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007" y="1264775"/>
            <a:ext cx="589349" cy="642575"/>
          </a:xfrm>
          <a:prstGeom prst="rect">
            <a:avLst/>
          </a:prstGeom>
        </p:spPr>
      </p:pic>
      <p:sp>
        <p:nvSpPr>
          <p:cNvPr id="6" name="TextBox 5">
            <a:extLst>
              <a:ext uri="{FF2B5EF4-FFF2-40B4-BE49-F238E27FC236}">
                <a16:creationId xmlns:a16="http://schemas.microsoft.com/office/drawing/2014/main" id="{C7BD4548-F99F-457D-ACA0-7B67C94485AE}"/>
              </a:ext>
            </a:extLst>
          </p:cNvPr>
          <p:cNvSpPr txBox="1"/>
          <p:nvPr/>
        </p:nvSpPr>
        <p:spPr>
          <a:xfrm>
            <a:off x="3624045" y="2801924"/>
            <a:ext cx="8179266" cy="3170099"/>
          </a:xfrm>
          <a:prstGeom prst="rect">
            <a:avLst/>
          </a:prstGeom>
          <a:noFill/>
        </p:spPr>
        <p:txBody>
          <a:bodyPr wrap="square" rtlCol="0">
            <a:spAutoFit/>
          </a:bodyPr>
          <a:lstStyle/>
          <a:p>
            <a:pPr marL="285750" indent="-285750">
              <a:buFont typeface="Arial" panose="020B0604020202020204" pitchFamily="34" charset="0"/>
              <a:buChar char="•"/>
            </a:pPr>
            <a:r>
              <a:rPr lang="en-CA" sz="3200" dirty="0">
                <a:solidFill>
                  <a:srgbClr val="FF0000"/>
                </a:solidFill>
              </a:rPr>
              <a:t>STUDENTS FIRST </a:t>
            </a:r>
          </a:p>
          <a:p>
            <a:pPr lvl="1"/>
            <a:r>
              <a:rPr lang="en-CA" sz="2400" dirty="0"/>
              <a:t>Student success is our priority every day.</a:t>
            </a:r>
          </a:p>
          <a:p>
            <a:pPr marL="285750" indent="-285750">
              <a:buFont typeface="Arial" panose="020B0604020202020204" pitchFamily="34" charset="0"/>
              <a:buChar char="•"/>
            </a:pPr>
            <a:r>
              <a:rPr lang="en-CA" sz="3200" dirty="0">
                <a:solidFill>
                  <a:srgbClr val="FF0000"/>
                </a:solidFill>
              </a:rPr>
              <a:t>CULTURE OF HEALTH AND WELLNESS</a:t>
            </a:r>
          </a:p>
          <a:p>
            <a:pPr lvl="1"/>
            <a:r>
              <a:rPr lang="en-CA" sz="2400" dirty="0"/>
              <a:t>Students and staff are healthy,</a:t>
            </a:r>
          </a:p>
          <a:p>
            <a:pPr lvl="1"/>
            <a:r>
              <a:rPr lang="en-CA" sz="2400" dirty="0"/>
              <a:t>and connected to the learning community.</a:t>
            </a:r>
          </a:p>
          <a:p>
            <a:pPr marL="285750" indent="-285750">
              <a:buFont typeface="Arial" panose="020B0604020202020204" pitchFamily="34" charset="0"/>
              <a:buChar char="•"/>
            </a:pPr>
            <a:r>
              <a:rPr lang="en-CA" sz="3200" dirty="0">
                <a:solidFill>
                  <a:srgbClr val="FF0000"/>
                </a:solidFill>
              </a:rPr>
              <a:t>ORGANIZATIONAL EFFICIENCY</a:t>
            </a:r>
          </a:p>
          <a:p>
            <a:r>
              <a:rPr lang="en-CA" sz="3200" dirty="0">
                <a:solidFill>
                  <a:srgbClr val="FF0000"/>
                </a:solidFill>
              </a:rPr>
              <a:t>	</a:t>
            </a:r>
            <a:r>
              <a:rPr lang="en-CA" sz="2400" dirty="0"/>
              <a:t>Decisions and actions are clear, purposeful and reasonable.</a:t>
            </a:r>
          </a:p>
        </p:txBody>
      </p:sp>
      <p:pic>
        <p:nvPicPr>
          <p:cNvPr id="4" name="Picture 3">
            <a:extLst>
              <a:ext uri="{FF2B5EF4-FFF2-40B4-BE49-F238E27FC236}">
                <a16:creationId xmlns:a16="http://schemas.microsoft.com/office/drawing/2014/main" id="{860159FF-0B37-4698-B163-B609C42637C1}"/>
              </a:ext>
            </a:extLst>
          </p:cNvPr>
          <p:cNvPicPr>
            <a:picLocks noChangeAspect="1"/>
          </p:cNvPicPr>
          <p:nvPr/>
        </p:nvPicPr>
        <p:blipFill>
          <a:blip r:embed="rId3"/>
          <a:stretch>
            <a:fillRect/>
          </a:stretch>
        </p:blipFill>
        <p:spPr>
          <a:xfrm>
            <a:off x="999164" y="2801924"/>
            <a:ext cx="2420582" cy="3227442"/>
          </a:xfrm>
          <a:prstGeom prst="rect">
            <a:avLst/>
          </a:prstGeom>
        </p:spPr>
      </p:pic>
    </p:spTree>
    <p:extLst>
      <p:ext uri="{BB962C8B-B14F-4D97-AF65-F5344CB8AC3E}">
        <p14:creationId xmlns:p14="http://schemas.microsoft.com/office/powerpoint/2010/main" val="2608912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0C54F3-4579-4C61-923A-FAA7CBBFA956}"/>
              </a:ext>
            </a:extLst>
          </p:cNvPr>
          <p:cNvSpPr txBox="1"/>
          <p:nvPr/>
        </p:nvSpPr>
        <p:spPr>
          <a:xfrm>
            <a:off x="622851" y="600892"/>
            <a:ext cx="10853531" cy="584775"/>
          </a:xfrm>
          <a:prstGeom prst="rect">
            <a:avLst/>
          </a:prstGeom>
          <a:noFill/>
        </p:spPr>
        <p:txBody>
          <a:bodyPr wrap="square" rtlCol="0">
            <a:spAutoFit/>
          </a:bodyPr>
          <a:lstStyle/>
          <a:p>
            <a:pPr algn="ctr"/>
            <a:r>
              <a:rPr lang="en-CA" sz="3200" b="1" dirty="0">
                <a:solidFill>
                  <a:srgbClr val="0070C0"/>
                </a:solidFill>
                <a:latin typeface="Calibri" panose="020F0502020204030204" pitchFamily="34" charset="0"/>
                <a:cs typeface="Calibri" panose="020F0502020204030204" pitchFamily="34" charset="0"/>
              </a:rPr>
              <a:t>2021-22 Ministry of Education Block Funding Level Changes</a:t>
            </a:r>
          </a:p>
        </p:txBody>
      </p:sp>
      <p:pic>
        <p:nvPicPr>
          <p:cNvPr id="9" name="Picture 8">
            <a:extLst>
              <a:ext uri="{FF2B5EF4-FFF2-40B4-BE49-F238E27FC236}">
                <a16:creationId xmlns:a16="http://schemas.microsoft.com/office/drawing/2014/main" id="{BDB6AE51-6462-46F9-AEA2-11E717B8453F}"/>
              </a:ext>
            </a:extLst>
          </p:cNvPr>
          <p:cNvPicPr>
            <a:picLocks noChangeAspect="1"/>
          </p:cNvPicPr>
          <p:nvPr/>
        </p:nvPicPr>
        <p:blipFill>
          <a:blip r:embed="rId2"/>
          <a:stretch>
            <a:fillRect/>
          </a:stretch>
        </p:blipFill>
        <p:spPr>
          <a:xfrm>
            <a:off x="2661684" y="1278432"/>
            <a:ext cx="6868632" cy="5205975"/>
          </a:xfrm>
          <a:prstGeom prst="rect">
            <a:avLst/>
          </a:prstGeom>
        </p:spPr>
      </p:pic>
    </p:spTree>
    <p:extLst>
      <p:ext uri="{BB962C8B-B14F-4D97-AF65-F5344CB8AC3E}">
        <p14:creationId xmlns:p14="http://schemas.microsoft.com/office/powerpoint/2010/main" val="56661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1DF38-3B03-4AC7-99B8-BD3E62EC460B}"/>
              </a:ext>
            </a:extLst>
          </p:cNvPr>
          <p:cNvPicPr>
            <a:picLocks noChangeAspect="1"/>
          </p:cNvPicPr>
          <p:nvPr/>
        </p:nvPicPr>
        <p:blipFill>
          <a:blip r:embed="rId2"/>
          <a:stretch>
            <a:fillRect/>
          </a:stretch>
        </p:blipFill>
        <p:spPr>
          <a:xfrm>
            <a:off x="710504" y="294861"/>
            <a:ext cx="10770991" cy="6268278"/>
          </a:xfrm>
          <a:prstGeom prst="rect">
            <a:avLst/>
          </a:prstGeom>
        </p:spPr>
      </p:pic>
    </p:spTree>
    <p:extLst>
      <p:ext uri="{BB962C8B-B14F-4D97-AF65-F5344CB8AC3E}">
        <p14:creationId xmlns:p14="http://schemas.microsoft.com/office/powerpoint/2010/main" val="270303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00" y="360218"/>
            <a:ext cx="10713000" cy="1154546"/>
          </a:xfrm>
        </p:spPr>
        <p:txBody>
          <a:bodyPr>
            <a:normAutofit/>
          </a:bodyPr>
          <a:lstStyle/>
          <a:p>
            <a:pPr algn="ctr"/>
            <a:r>
              <a:rPr lang="en-CA" sz="3600" b="1" dirty="0">
                <a:solidFill>
                  <a:srgbClr val="0070C0"/>
                </a:solidFill>
                <a:latin typeface="Calibri" panose="020F0502020204030204" pitchFamily="34" charset="0"/>
                <a:cs typeface="Calibri" panose="020F0502020204030204" pitchFamily="34" charset="0"/>
              </a:rPr>
              <a:t>2021-22 Projected Operating Revenues % by Source</a:t>
            </a: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941194708"/>
              </p:ext>
            </p:extLst>
          </p:nvPr>
        </p:nvGraphicFramePr>
        <p:xfrm>
          <a:off x="568395" y="1898235"/>
          <a:ext cx="6903823" cy="4756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5B8D59D2-717F-42BE-90D9-0B445CB1AC1E}"/>
              </a:ext>
            </a:extLst>
          </p:cNvPr>
          <p:cNvGraphicFramePr>
            <a:graphicFrameLocks/>
          </p:cNvGraphicFramePr>
          <p:nvPr>
            <p:extLst>
              <p:ext uri="{D42A27DB-BD31-4B8C-83A1-F6EECF244321}">
                <p14:modId xmlns:p14="http://schemas.microsoft.com/office/powerpoint/2010/main" val="3903776825"/>
              </p:ext>
            </p:extLst>
          </p:nvPr>
        </p:nvGraphicFramePr>
        <p:xfrm>
          <a:off x="568395" y="1514764"/>
          <a:ext cx="11143314" cy="47561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279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1" y="518159"/>
            <a:ext cx="10858884" cy="1145309"/>
          </a:xfrm>
        </p:spPr>
        <p:txBody>
          <a:bodyPr>
            <a:normAutofit fontScale="90000"/>
          </a:bodyPr>
          <a:lstStyle/>
          <a:p>
            <a:pPr algn="ctr"/>
            <a:r>
              <a:rPr lang="en-CA" b="1" dirty="0">
                <a:solidFill>
                  <a:srgbClr val="0070C0"/>
                </a:solidFill>
                <a:latin typeface="Calibri" panose="020F0502020204030204" pitchFamily="34" charset="0"/>
                <a:cs typeface="Calibri" panose="020F0502020204030204" pitchFamily="34" charset="0"/>
              </a:rPr>
              <a:t>2021-22 Preliminary </a:t>
            </a:r>
            <a:r>
              <a:rPr lang="en-CA" b="1" dirty="0" err="1">
                <a:solidFill>
                  <a:srgbClr val="0070C0"/>
                </a:solidFill>
                <a:latin typeface="Calibri" panose="020F0502020204030204" pitchFamily="34" charset="0"/>
                <a:cs typeface="Calibri" panose="020F0502020204030204" pitchFamily="34" charset="0"/>
              </a:rPr>
              <a:t>MoE</a:t>
            </a:r>
            <a:r>
              <a:rPr lang="en-CA" b="1" dirty="0">
                <a:solidFill>
                  <a:srgbClr val="0070C0"/>
                </a:solidFill>
                <a:latin typeface="Calibri" panose="020F0502020204030204" pitchFamily="34" charset="0"/>
                <a:cs typeface="Calibri" panose="020F0502020204030204" pitchFamily="34" charset="0"/>
              </a:rPr>
              <a:t> Operating Grant Block</a:t>
            </a:r>
          </a:p>
        </p:txBody>
      </p:sp>
      <p:pic>
        <p:nvPicPr>
          <p:cNvPr id="3" name="Picture 2">
            <a:extLst>
              <a:ext uri="{FF2B5EF4-FFF2-40B4-BE49-F238E27FC236}">
                <a16:creationId xmlns:a16="http://schemas.microsoft.com/office/drawing/2014/main" id="{54BFA400-C337-4877-A606-2CBFFAAF317D}"/>
              </a:ext>
            </a:extLst>
          </p:cNvPr>
          <p:cNvPicPr>
            <a:picLocks noChangeAspect="1"/>
          </p:cNvPicPr>
          <p:nvPr/>
        </p:nvPicPr>
        <p:blipFill>
          <a:blip r:embed="rId2"/>
          <a:stretch>
            <a:fillRect/>
          </a:stretch>
        </p:blipFill>
        <p:spPr>
          <a:xfrm>
            <a:off x="2050915" y="1470992"/>
            <a:ext cx="8085595" cy="4868849"/>
          </a:xfrm>
          <a:prstGeom prst="rect">
            <a:avLst/>
          </a:prstGeom>
        </p:spPr>
      </p:pic>
    </p:spTree>
    <p:extLst>
      <p:ext uri="{BB962C8B-B14F-4D97-AF65-F5344CB8AC3E}">
        <p14:creationId xmlns:p14="http://schemas.microsoft.com/office/powerpoint/2010/main" val="3786357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6726"/>
            <a:ext cx="10858884" cy="1142999"/>
          </a:xfrm>
        </p:spPr>
        <p:txBody>
          <a:bodyPr>
            <a:normAutofit/>
          </a:bodyPr>
          <a:lstStyle/>
          <a:p>
            <a:pPr algn="ctr"/>
            <a:r>
              <a:rPr lang="en-CA" b="1" dirty="0">
                <a:solidFill>
                  <a:srgbClr val="0070C0"/>
                </a:solidFill>
                <a:latin typeface="Calibri" panose="020F0502020204030204" pitchFamily="34" charset="0"/>
                <a:cs typeface="Calibri" panose="020F0502020204030204" pitchFamily="34" charset="0"/>
              </a:rPr>
              <a:t>2021-22 Preliminary Revenue Summary</a:t>
            </a:r>
          </a:p>
        </p:txBody>
      </p:sp>
      <p:pic>
        <p:nvPicPr>
          <p:cNvPr id="4" name="Picture 3">
            <a:extLst>
              <a:ext uri="{FF2B5EF4-FFF2-40B4-BE49-F238E27FC236}">
                <a16:creationId xmlns:a16="http://schemas.microsoft.com/office/drawing/2014/main" id="{2100D09A-0D1D-4771-81A0-F6705E192617}"/>
              </a:ext>
            </a:extLst>
          </p:cNvPr>
          <p:cNvPicPr>
            <a:picLocks noChangeAspect="1"/>
          </p:cNvPicPr>
          <p:nvPr/>
        </p:nvPicPr>
        <p:blipFill>
          <a:blip r:embed="rId2"/>
          <a:stretch>
            <a:fillRect/>
          </a:stretch>
        </p:blipFill>
        <p:spPr>
          <a:xfrm>
            <a:off x="1325603" y="1480929"/>
            <a:ext cx="9540794" cy="4910345"/>
          </a:xfrm>
          <a:prstGeom prst="rect">
            <a:avLst/>
          </a:prstGeom>
        </p:spPr>
      </p:pic>
    </p:spTree>
    <p:extLst>
      <p:ext uri="{BB962C8B-B14F-4D97-AF65-F5344CB8AC3E}">
        <p14:creationId xmlns:p14="http://schemas.microsoft.com/office/powerpoint/2010/main" val="131928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70" y="718300"/>
            <a:ext cx="10955866" cy="523220"/>
          </a:xfrm>
        </p:spPr>
        <p:txBody>
          <a:bodyPr>
            <a:normAutofit fontScale="90000"/>
          </a:bodyPr>
          <a:lstStyle/>
          <a:p>
            <a:pPr algn="ctr"/>
            <a:r>
              <a:rPr lang="en-CA" sz="3600" b="1" dirty="0">
                <a:solidFill>
                  <a:srgbClr val="0070C0"/>
                </a:solidFill>
                <a:latin typeface="Calibri" panose="020F0502020204030204" pitchFamily="34" charset="0"/>
                <a:cs typeface="Calibri" panose="020F0502020204030204" pitchFamily="34" charset="0"/>
              </a:rPr>
              <a:t>How do we plan to allocate our operating funds by expense?</a:t>
            </a:r>
            <a:br>
              <a:rPr lang="en-CA" sz="3600" b="1" dirty="0">
                <a:solidFill>
                  <a:srgbClr val="0070C0"/>
                </a:solidFill>
                <a:latin typeface="Calibri" panose="020F0502020204030204" pitchFamily="34" charset="0"/>
                <a:cs typeface="Calibri" panose="020F0502020204030204" pitchFamily="34" charset="0"/>
              </a:rPr>
            </a:br>
            <a:endParaRPr lang="en-CA" sz="3600" dirty="0">
              <a:solidFill>
                <a:srgbClr val="0070C0"/>
              </a:solidFill>
              <a:latin typeface="Calibri" panose="020F0502020204030204" pitchFamily="34" charset="0"/>
              <a:cs typeface="Calibri" panose="020F0502020204030204" pitchFamily="34" charset="0"/>
            </a:endParaRPr>
          </a:p>
        </p:txBody>
      </p:sp>
      <p:graphicFrame>
        <p:nvGraphicFramePr>
          <p:cNvPr id="7" name="Content Placeholder 6"/>
          <p:cNvGraphicFramePr>
            <a:graphicFrameLocks noGrp="1"/>
          </p:cNvGraphicFramePr>
          <p:nvPr>
            <p:ph sz="half" idx="1"/>
            <p:extLst/>
          </p:nvPr>
        </p:nvGraphicFramePr>
        <p:xfrm>
          <a:off x="1" y="1162858"/>
          <a:ext cx="6201296" cy="541989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41983" y="980662"/>
            <a:ext cx="6532217" cy="646331"/>
          </a:xfrm>
          <a:prstGeom prst="rect">
            <a:avLst/>
          </a:prstGeom>
          <a:noFill/>
        </p:spPr>
        <p:txBody>
          <a:bodyPr wrap="square" rtlCol="0">
            <a:spAutoFit/>
          </a:bodyPr>
          <a:lstStyle/>
          <a:p>
            <a:pPr algn="ctr"/>
            <a:r>
              <a:rPr lang="en-CA" sz="3600" b="1" dirty="0">
                <a:solidFill>
                  <a:srgbClr val="0070C0"/>
                </a:solidFill>
                <a:latin typeface="Calibri" panose="020F0502020204030204" pitchFamily="34" charset="0"/>
                <a:cs typeface="Calibri" panose="020F0502020204030204" pitchFamily="34" charset="0"/>
              </a:rPr>
              <a:t>2021-22 EXPENDITURES</a:t>
            </a:r>
          </a:p>
        </p:txBody>
      </p:sp>
      <p:graphicFrame>
        <p:nvGraphicFramePr>
          <p:cNvPr id="9" name="Chart 8">
            <a:extLst>
              <a:ext uri="{FF2B5EF4-FFF2-40B4-BE49-F238E27FC236}">
                <a16:creationId xmlns:a16="http://schemas.microsoft.com/office/drawing/2014/main" id="{668B47D3-508A-4166-B273-5EA9E4AA68D2}"/>
              </a:ext>
            </a:extLst>
          </p:cNvPr>
          <p:cNvGraphicFramePr>
            <a:graphicFrameLocks/>
          </p:cNvGraphicFramePr>
          <p:nvPr>
            <p:extLst>
              <p:ext uri="{D42A27DB-BD31-4B8C-83A1-F6EECF244321}">
                <p14:modId xmlns:p14="http://schemas.microsoft.com/office/powerpoint/2010/main" val="1764324149"/>
              </p:ext>
            </p:extLst>
          </p:nvPr>
        </p:nvGraphicFramePr>
        <p:xfrm>
          <a:off x="723364" y="1686078"/>
          <a:ext cx="10955865" cy="46655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5731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lstStyle/>
          <a:p>
            <a:pPr algn="ctr"/>
            <a:r>
              <a:rPr lang="en-CA" dirty="0">
                <a:solidFill>
                  <a:srgbClr val="0070C0"/>
                </a:solidFill>
                <a:latin typeface="Calibri" panose="020F0502020204030204" pitchFamily="34" charset="0"/>
                <a:cs typeface="Calibri" panose="020F0502020204030204" pitchFamily="34" charset="0"/>
              </a:rPr>
              <a:t>2021-22 – TEACHERS (CORE)</a:t>
            </a:r>
          </a:p>
        </p:txBody>
      </p:sp>
      <p:sp>
        <p:nvSpPr>
          <p:cNvPr id="4" name="Content Placeholder 3">
            <a:extLst>
              <a:ext uri="{FF2B5EF4-FFF2-40B4-BE49-F238E27FC236}">
                <a16:creationId xmlns:a16="http://schemas.microsoft.com/office/drawing/2014/main" id="{0B61F046-2A00-4446-B375-944D8A26D38C}"/>
              </a:ext>
            </a:extLst>
          </p:cNvPr>
          <p:cNvSpPr>
            <a:spLocks noGrp="1"/>
          </p:cNvSpPr>
          <p:nvPr>
            <p:ph sz="half" idx="1"/>
          </p:nvPr>
        </p:nvSpPr>
        <p:spPr/>
        <p:txBody>
          <a:bodyPr/>
          <a:lstStyle/>
          <a:p>
            <a:endParaRPr lang="en-CA"/>
          </a:p>
        </p:txBody>
      </p:sp>
      <p:pic>
        <p:nvPicPr>
          <p:cNvPr id="5" name="Picture 4">
            <a:extLst>
              <a:ext uri="{FF2B5EF4-FFF2-40B4-BE49-F238E27FC236}">
                <a16:creationId xmlns:a16="http://schemas.microsoft.com/office/drawing/2014/main" id="{7FB81C2A-F782-4B60-A019-36F2586D2ADF}"/>
              </a:ext>
            </a:extLst>
          </p:cNvPr>
          <p:cNvPicPr>
            <a:picLocks noChangeAspect="1"/>
          </p:cNvPicPr>
          <p:nvPr/>
        </p:nvPicPr>
        <p:blipFill>
          <a:blip r:embed="rId2"/>
          <a:stretch>
            <a:fillRect/>
          </a:stretch>
        </p:blipFill>
        <p:spPr>
          <a:xfrm>
            <a:off x="683959" y="1371600"/>
            <a:ext cx="10824081" cy="4100771"/>
          </a:xfrm>
          <a:prstGeom prst="rect">
            <a:avLst/>
          </a:prstGeom>
        </p:spPr>
      </p:pic>
    </p:spTree>
    <p:extLst>
      <p:ext uri="{BB962C8B-B14F-4D97-AF65-F5344CB8AC3E}">
        <p14:creationId xmlns:p14="http://schemas.microsoft.com/office/powerpoint/2010/main" val="29775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58884" cy="1154545"/>
          </a:xfrm>
        </p:spPr>
        <p:txBody>
          <a:bodyPr>
            <a:normAutofit/>
          </a:bodyPr>
          <a:lstStyle/>
          <a:p>
            <a:pPr algn="ctr"/>
            <a:r>
              <a:rPr lang="en-CA" b="1" dirty="0">
                <a:solidFill>
                  <a:srgbClr val="0070C0"/>
                </a:solidFill>
                <a:latin typeface="Calibri" panose="020F0502020204030204" pitchFamily="34" charset="0"/>
                <a:cs typeface="Calibri" panose="020F0502020204030204" pitchFamily="34" charset="0"/>
              </a:rPr>
              <a:t>Annual Budget Regulation</a:t>
            </a:r>
          </a:p>
        </p:txBody>
      </p:sp>
      <p:sp>
        <p:nvSpPr>
          <p:cNvPr id="3" name="Content Placeholder 2"/>
          <p:cNvSpPr>
            <a:spLocks noGrp="1"/>
          </p:cNvSpPr>
          <p:nvPr>
            <p:ph idx="1"/>
          </p:nvPr>
        </p:nvSpPr>
        <p:spPr>
          <a:xfrm>
            <a:off x="789874" y="1865744"/>
            <a:ext cx="10746343" cy="4230255"/>
          </a:xfrm>
        </p:spPr>
        <p:txBody>
          <a:bodyPr>
            <a:noAutofit/>
          </a:bodyPr>
          <a:lstStyle/>
          <a:p>
            <a:pPr>
              <a:buFont typeface="Wingdings" panose="05000000000000000000" pitchFamily="2" charset="2"/>
              <a:buChar char="Ø"/>
            </a:pPr>
            <a:r>
              <a:rPr lang="en-US" sz="2800" dirty="0">
                <a:solidFill>
                  <a:schemeClr val="tx1"/>
                </a:solidFill>
              </a:rPr>
              <a:t>As per Section 110 of the School Act:</a:t>
            </a:r>
          </a:p>
          <a:p>
            <a:pPr marL="45720" indent="0">
              <a:buNone/>
            </a:pPr>
            <a:r>
              <a:rPr lang="en-US" sz="2800" dirty="0">
                <a:solidFill>
                  <a:schemeClr val="tx1"/>
                </a:solidFill>
              </a:rPr>
              <a:t>	(2) boards must prepare an annual budget in the form and 	containing the content specified by the minister;</a:t>
            </a:r>
          </a:p>
          <a:p>
            <a:pPr marL="45720" indent="0">
              <a:buNone/>
            </a:pPr>
            <a:r>
              <a:rPr lang="en-US" sz="2800" dirty="0">
                <a:solidFill>
                  <a:schemeClr val="tx1"/>
                </a:solidFill>
              </a:rPr>
              <a:t>	(3)  Estimated expenditures and the annual budget must not 		exceed estimated revenues.</a:t>
            </a:r>
          </a:p>
          <a:p>
            <a:pPr>
              <a:buFont typeface="Wingdings" panose="05000000000000000000" pitchFamily="2" charset="2"/>
              <a:buChar char="Ø"/>
            </a:pPr>
            <a:r>
              <a:rPr lang="en-US" sz="2800" dirty="0">
                <a:solidFill>
                  <a:schemeClr val="tx1"/>
                </a:solidFill>
              </a:rPr>
              <a:t>An annual budget must also be prepared in accordance with Section 23.1 of the Budget Transparency and Accountability Act and Financial Administration Act of the Province of British Columbia.</a:t>
            </a:r>
          </a:p>
          <a:p>
            <a:pPr marL="45720" indent="0">
              <a:buNone/>
            </a:pPr>
            <a:endParaRPr lang="en-CA" sz="2800" dirty="0">
              <a:solidFill>
                <a:schemeClr val="tx1"/>
              </a:solidFill>
            </a:endParaRPr>
          </a:p>
        </p:txBody>
      </p:sp>
    </p:spTree>
    <p:extLst>
      <p:ext uri="{BB962C8B-B14F-4D97-AF65-F5344CB8AC3E}">
        <p14:creationId xmlns:p14="http://schemas.microsoft.com/office/powerpoint/2010/main" val="63424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lstStyle/>
          <a:p>
            <a:pPr algn="ctr"/>
            <a:r>
              <a:rPr lang="en-CA" dirty="0">
                <a:solidFill>
                  <a:srgbClr val="0070C0"/>
                </a:solidFill>
                <a:latin typeface="Calibri" panose="020F0502020204030204" pitchFamily="34" charset="0"/>
                <a:cs typeface="Calibri" panose="020F0502020204030204" pitchFamily="34" charset="0"/>
              </a:rPr>
              <a:t>2021-22 – TEACHERS (DISTRICT SUPPORT)</a:t>
            </a:r>
          </a:p>
        </p:txBody>
      </p:sp>
      <p:pic>
        <p:nvPicPr>
          <p:cNvPr id="7" name="Content Placeholder 6">
            <a:extLst>
              <a:ext uri="{FF2B5EF4-FFF2-40B4-BE49-F238E27FC236}">
                <a16:creationId xmlns:a16="http://schemas.microsoft.com/office/drawing/2014/main" id="{27FA5D5B-8B12-4920-AFE1-4C30200F4778}"/>
              </a:ext>
            </a:extLst>
          </p:cNvPr>
          <p:cNvPicPr>
            <a:picLocks noGrp="1" noChangeAspect="1"/>
          </p:cNvPicPr>
          <p:nvPr>
            <p:ph sz="half" idx="1"/>
          </p:nvPr>
        </p:nvPicPr>
        <p:blipFill>
          <a:blip r:embed="rId2"/>
          <a:stretch>
            <a:fillRect/>
          </a:stretch>
        </p:blipFill>
        <p:spPr>
          <a:xfrm>
            <a:off x="915175" y="1593370"/>
            <a:ext cx="10361649" cy="4337647"/>
          </a:xfrm>
          <a:prstGeom prst="rect">
            <a:avLst/>
          </a:prstGeom>
        </p:spPr>
      </p:pic>
    </p:spTree>
    <p:extLst>
      <p:ext uri="{BB962C8B-B14F-4D97-AF65-F5344CB8AC3E}">
        <p14:creationId xmlns:p14="http://schemas.microsoft.com/office/powerpoint/2010/main" val="281002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lstStyle/>
          <a:p>
            <a:pPr algn="ctr"/>
            <a:r>
              <a:rPr lang="en-CA" dirty="0">
                <a:solidFill>
                  <a:srgbClr val="0070C0"/>
                </a:solidFill>
                <a:latin typeface="Calibri" panose="020F0502020204030204" pitchFamily="34" charset="0"/>
                <a:cs typeface="Calibri" panose="020F0502020204030204" pitchFamily="34" charset="0"/>
              </a:rPr>
              <a:t>2021-22 – PRINCIPALS/VICE PRINCIPALS</a:t>
            </a:r>
          </a:p>
        </p:txBody>
      </p:sp>
      <p:pic>
        <p:nvPicPr>
          <p:cNvPr id="6" name="Content Placeholder 5">
            <a:extLst>
              <a:ext uri="{FF2B5EF4-FFF2-40B4-BE49-F238E27FC236}">
                <a16:creationId xmlns:a16="http://schemas.microsoft.com/office/drawing/2014/main" id="{87072572-B65F-4053-B1A1-3C2875055827}"/>
              </a:ext>
            </a:extLst>
          </p:cNvPr>
          <p:cNvPicPr>
            <a:picLocks noGrp="1" noChangeAspect="1"/>
          </p:cNvPicPr>
          <p:nvPr>
            <p:ph sz="half" idx="1"/>
          </p:nvPr>
        </p:nvPicPr>
        <p:blipFill>
          <a:blip r:embed="rId2"/>
          <a:stretch>
            <a:fillRect/>
          </a:stretch>
        </p:blipFill>
        <p:spPr>
          <a:xfrm>
            <a:off x="1253324" y="1371600"/>
            <a:ext cx="9654871" cy="5161803"/>
          </a:xfrm>
          <a:prstGeom prst="rect">
            <a:avLst/>
          </a:prstGeom>
        </p:spPr>
      </p:pic>
    </p:spTree>
    <p:extLst>
      <p:ext uri="{BB962C8B-B14F-4D97-AF65-F5344CB8AC3E}">
        <p14:creationId xmlns:p14="http://schemas.microsoft.com/office/powerpoint/2010/main" val="173736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lstStyle/>
          <a:p>
            <a:pPr algn="ctr"/>
            <a:r>
              <a:rPr lang="en-CA" dirty="0">
                <a:solidFill>
                  <a:srgbClr val="0070C0"/>
                </a:solidFill>
                <a:latin typeface="Calibri" panose="020F0502020204030204" pitchFamily="34" charset="0"/>
                <a:cs typeface="Calibri" panose="020F0502020204030204" pitchFamily="34" charset="0"/>
              </a:rPr>
              <a:t>2021-22 – OTHER PROFESSIONALS</a:t>
            </a:r>
          </a:p>
        </p:txBody>
      </p:sp>
      <p:pic>
        <p:nvPicPr>
          <p:cNvPr id="5" name="Content Placeholder 4">
            <a:extLst>
              <a:ext uri="{FF2B5EF4-FFF2-40B4-BE49-F238E27FC236}">
                <a16:creationId xmlns:a16="http://schemas.microsoft.com/office/drawing/2014/main" id="{BDFB9BFC-3DC3-4178-94AD-F84C025DC210}"/>
              </a:ext>
            </a:extLst>
          </p:cNvPr>
          <p:cNvPicPr>
            <a:picLocks noGrp="1" noChangeAspect="1"/>
          </p:cNvPicPr>
          <p:nvPr>
            <p:ph sz="half" idx="1"/>
          </p:nvPr>
        </p:nvPicPr>
        <p:blipFill>
          <a:blip r:embed="rId2"/>
          <a:stretch>
            <a:fillRect/>
          </a:stretch>
        </p:blipFill>
        <p:spPr>
          <a:xfrm>
            <a:off x="2660435" y="1250674"/>
            <a:ext cx="6871129" cy="4997726"/>
          </a:xfrm>
          <a:prstGeom prst="rect">
            <a:avLst/>
          </a:prstGeom>
        </p:spPr>
      </p:pic>
    </p:spTree>
    <p:extLst>
      <p:ext uri="{BB962C8B-B14F-4D97-AF65-F5344CB8AC3E}">
        <p14:creationId xmlns:p14="http://schemas.microsoft.com/office/powerpoint/2010/main" val="3976729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2021-22 – SUPPORT STAFF (SCHOOLS)</a:t>
            </a:r>
          </a:p>
        </p:txBody>
      </p:sp>
      <p:pic>
        <p:nvPicPr>
          <p:cNvPr id="6" name="Content Placeholder 5">
            <a:extLst>
              <a:ext uri="{FF2B5EF4-FFF2-40B4-BE49-F238E27FC236}">
                <a16:creationId xmlns:a16="http://schemas.microsoft.com/office/drawing/2014/main" id="{D82B7F8E-4B60-440B-A746-C28735B8919E}"/>
              </a:ext>
            </a:extLst>
          </p:cNvPr>
          <p:cNvPicPr>
            <a:picLocks noGrp="1" noChangeAspect="1"/>
          </p:cNvPicPr>
          <p:nvPr>
            <p:ph sz="half" idx="1"/>
          </p:nvPr>
        </p:nvPicPr>
        <p:blipFill>
          <a:blip r:embed="rId2"/>
          <a:stretch>
            <a:fillRect/>
          </a:stretch>
        </p:blipFill>
        <p:spPr>
          <a:xfrm>
            <a:off x="2294908" y="1371599"/>
            <a:ext cx="8050001" cy="5121965"/>
          </a:xfrm>
          <a:prstGeom prst="rect">
            <a:avLst/>
          </a:prstGeom>
        </p:spPr>
      </p:pic>
    </p:spTree>
    <p:extLst>
      <p:ext uri="{BB962C8B-B14F-4D97-AF65-F5344CB8AC3E}">
        <p14:creationId xmlns:p14="http://schemas.microsoft.com/office/powerpoint/2010/main" val="91175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2021-22 – SUPPORT STAFF (DISTRICT)</a:t>
            </a:r>
          </a:p>
        </p:txBody>
      </p:sp>
      <p:pic>
        <p:nvPicPr>
          <p:cNvPr id="12" name="Content Placeholder 11">
            <a:extLst>
              <a:ext uri="{FF2B5EF4-FFF2-40B4-BE49-F238E27FC236}">
                <a16:creationId xmlns:a16="http://schemas.microsoft.com/office/drawing/2014/main" id="{A586B899-8C16-4356-978C-D441535B4AFC}"/>
              </a:ext>
            </a:extLst>
          </p:cNvPr>
          <p:cNvPicPr>
            <a:picLocks noGrp="1" noChangeAspect="1"/>
          </p:cNvPicPr>
          <p:nvPr>
            <p:ph sz="half" idx="1"/>
          </p:nvPr>
        </p:nvPicPr>
        <p:blipFill>
          <a:blip r:embed="rId2"/>
          <a:stretch>
            <a:fillRect/>
          </a:stretch>
        </p:blipFill>
        <p:spPr>
          <a:xfrm>
            <a:off x="1237712" y="1443208"/>
            <a:ext cx="10340832" cy="4805191"/>
          </a:xfrm>
          <a:prstGeom prst="rect">
            <a:avLst/>
          </a:prstGeom>
        </p:spPr>
      </p:pic>
    </p:spTree>
    <p:extLst>
      <p:ext uri="{BB962C8B-B14F-4D97-AF65-F5344CB8AC3E}">
        <p14:creationId xmlns:p14="http://schemas.microsoft.com/office/powerpoint/2010/main" val="1076008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2021-22 – SUPPORT STAFF (DISTRICT)</a:t>
            </a:r>
          </a:p>
        </p:txBody>
      </p:sp>
      <p:pic>
        <p:nvPicPr>
          <p:cNvPr id="5" name="Content Placeholder 4">
            <a:extLst>
              <a:ext uri="{FF2B5EF4-FFF2-40B4-BE49-F238E27FC236}">
                <a16:creationId xmlns:a16="http://schemas.microsoft.com/office/drawing/2014/main" id="{E3B8FD71-49C0-46DD-88C2-E0802C83AE65}"/>
              </a:ext>
            </a:extLst>
          </p:cNvPr>
          <p:cNvPicPr>
            <a:picLocks noGrp="1" noChangeAspect="1"/>
          </p:cNvPicPr>
          <p:nvPr>
            <p:ph sz="half" idx="1"/>
          </p:nvPr>
        </p:nvPicPr>
        <p:blipFill>
          <a:blip r:embed="rId2"/>
          <a:stretch>
            <a:fillRect/>
          </a:stretch>
        </p:blipFill>
        <p:spPr>
          <a:xfrm>
            <a:off x="2232099" y="1341043"/>
            <a:ext cx="7727802" cy="4907357"/>
          </a:xfrm>
          <a:prstGeom prst="rect">
            <a:avLst/>
          </a:prstGeom>
        </p:spPr>
      </p:pic>
    </p:spTree>
    <p:extLst>
      <p:ext uri="{BB962C8B-B14F-4D97-AF65-F5344CB8AC3E}">
        <p14:creationId xmlns:p14="http://schemas.microsoft.com/office/powerpoint/2010/main" val="3201768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CB1D-A6A2-4085-B19C-52544B1D7433}"/>
              </a:ext>
            </a:extLst>
          </p:cNvPr>
          <p:cNvSpPr>
            <a:spLocks noGrp="1"/>
          </p:cNvSpPr>
          <p:nvPr>
            <p:ph type="title"/>
          </p:nvPr>
        </p:nvSpPr>
        <p:spPr>
          <a:xfrm>
            <a:off x="1143000" y="609600"/>
            <a:ext cx="9875520" cy="762000"/>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2021-22 – SUPPORT STAFF (OPERATIONS)</a:t>
            </a:r>
          </a:p>
        </p:txBody>
      </p:sp>
      <p:pic>
        <p:nvPicPr>
          <p:cNvPr id="8" name="Content Placeholder 7">
            <a:extLst>
              <a:ext uri="{FF2B5EF4-FFF2-40B4-BE49-F238E27FC236}">
                <a16:creationId xmlns:a16="http://schemas.microsoft.com/office/drawing/2014/main" id="{C524A2F2-39BB-48AA-8DE4-47E1AC81823B}"/>
              </a:ext>
            </a:extLst>
          </p:cNvPr>
          <p:cNvPicPr>
            <a:picLocks noGrp="1" noChangeAspect="1"/>
          </p:cNvPicPr>
          <p:nvPr>
            <p:ph sz="half" idx="1"/>
          </p:nvPr>
        </p:nvPicPr>
        <p:blipFill>
          <a:blip r:embed="rId2"/>
          <a:stretch>
            <a:fillRect/>
          </a:stretch>
        </p:blipFill>
        <p:spPr>
          <a:xfrm>
            <a:off x="2343555" y="1371600"/>
            <a:ext cx="7504889" cy="5151995"/>
          </a:xfrm>
          <a:prstGeom prst="rect">
            <a:avLst/>
          </a:prstGeom>
        </p:spPr>
      </p:pic>
    </p:spTree>
    <p:extLst>
      <p:ext uri="{BB962C8B-B14F-4D97-AF65-F5344CB8AC3E}">
        <p14:creationId xmlns:p14="http://schemas.microsoft.com/office/powerpoint/2010/main" val="2974033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781878"/>
            <a:ext cx="11286297" cy="1020418"/>
          </a:xfrm>
        </p:spPr>
        <p:txBody>
          <a:bodyPr>
            <a:normAutofit/>
          </a:bodyPr>
          <a:lstStyle/>
          <a:p>
            <a:pPr algn="ctr"/>
            <a:r>
              <a:rPr lang="en-US" b="1" dirty="0">
                <a:solidFill>
                  <a:srgbClr val="0070C0"/>
                </a:solidFill>
                <a:latin typeface="Calibri" panose="020F0502020204030204" pitchFamily="34" charset="0"/>
                <a:cs typeface="Calibri" panose="020F0502020204030204" pitchFamily="34" charset="0"/>
              </a:rPr>
              <a:t>2021-22 Cost Pressures/Anticipated Savings</a:t>
            </a:r>
          </a:p>
        </p:txBody>
      </p:sp>
      <p:sp>
        <p:nvSpPr>
          <p:cNvPr id="5" name="Rectangle 4">
            <a:extLst>
              <a:ext uri="{FF2B5EF4-FFF2-40B4-BE49-F238E27FC236}">
                <a16:creationId xmlns:a16="http://schemas.microsoft.com/office/drawing/2014/main" id="{F4BC213B-0066-4553-9ABA-285FC580A5E3}"/>
              </a:ext>
            </a:extLst>
          </p:cNvPr>
          <p:cNvSpPr/>
          <p:nvPr/>
        </p:nvSpPr>
        <p:spPr>
          <a:xfrm>
            <a:off x="1007706" y="1961322"/>
            <a:ext cx="10755668" cy="44878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Benefit Premiums										  $442,000</a:t>
            </a:r>
            <a:endParaRPr lang="en-CA" sz="3200" dirty="0">
              <a:latin typeface="Arial" panose="020B0604020202020204" pitchFamily="34" charset="0"/>
              <a:cs typeface="Arial" panose="020B0604020202020204" pitchFamily="34" charset="0"/>
            </a:endParaRPr>
          </a:p>
          <a:p>
            <a:pPr marL="285750" lvl="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Wage/Compensation Improvements		   $1,080,390</a:t>
            </a:r>
            <a:endParaRPr lang="en-CA" sz="3200" dirty="0">
              <a:latin typeface="Arial" panose="020B0604020202020204" pitchFamily="34" charset="0"/>
              <a:cs typeface="Arial" panose="020B0604020202020204" pitchFamily="34" charset="0"/>
            </a:endParaRP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Teachers								$640,000</a:t>
            </a: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CUPE Support Staff 					$290,140</a:t>
            </a: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Principals and Vice Principals		$105,600</a:t>
            </a: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Other Professionals      				  $44,650</a:t>
            </a:r>
          </a:p>
          <a:p>
            <a:pPr lvl="1"/>
            <a:endParaRPr lang="en-CA" sz="2400" dirty="0">
              <a:latin typeface="Arial" panose="020B0604020202020204" pitchFamily="34" charset="0"/>
              <a:cs typeface="Arial" panose="020B0604020202020204" pitchFamily="34" charset="0"/>
            </a:endParaRPr>
          </a:p>
          <a:p>
            <a:r>
              <a:rPr lang="en-CA" dirty="0"/>
              <a:t> </a:t>
            </a:r>
          </a:p>
        </p:txBody>
      </p:sp>
    </p:spTree>
    <p:extLst>
      <p:ext uri="{BB962C8B-B14F-4D97-AF65-F5344CB8AC3E}">
        <p14:creationId xmlns:p14="http://schemas.microsoft.com/office/powerpoint/2010/main" val="368487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437321"/>
            <a:ext cx="11229974" cy="1285461"/>
          </a:xfrm>
        </p:spPr>
        <p:txBody>
          <a:bodyPr>
            <a:normAutofit/>
          </a:bodyPr>
          <a:lstStyle/>
          <a:p>
            <a:pPr algn="ctr"/>
            <a:r>
              <a:rPr lang="en-US" b="1" dirty="0">
                <a:solidFill>
                  <a:srgbClr val="0070C0"/>
                </a:solidFill>
                <a:latin typeface="Calibri" panose="020F0502020204030204" pitchFamily="34" charset="0"/>
                <a:cs typeface="Calibri" panose="020F0502020204030204" pitchFamily="34" charset="0"/>
              </a:rPr>
              <a:t>2021-22 Cost Pressures/Anticipated Savings</a:t>
            </a:r>
          </a:p>
        </p:txBody>
      </p:sp>
      <p:sp>
        <p:nvSpPr>
          <p:cNvPr id="5" name="Rectangle 4">
            <a:extLst>
              <a:ext uri="{FF2B5EF4-FFF2-40B4-BE49-F238E27FC236}">
                <a16:creationId xmlns:a16="http://schemas.microsoft.com/office/drawing/2014/main" id="{F4BC213B-0066-4553-9ABA-285FC580A5E3}"/>
              </a:ext>
            </a:extLst>
          </p:cNvPr>
          <p:cNvSpPr/>
          <p:nvPr/>
        </p:nvSpPr>
        <p:spPr>
          <a:xfrm>
            <a:off x="1152939" y="1961322"/>
            <a:ext cx="10230678" cy="4041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General Enrolment Growth 						$82,020</a:t>
            </a:r>
            <a:endParaRPr lang="en-CA" sz="3200" dirty="0">
              <a:latin typeface="Arial" panose="020B0604020202020204" pitchFamily="34" charset="0"/>
              <a:cs typeface="Arial" panose="020B0604020202020204" pitchFamily="34" charset="0"/>
            </a:endParaRP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School Supplies Allocations			$11,800</a:t>
            </a:r>
          </a:p>
          <a:p>
            <a:pPr marL="1200150" lvl="2"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Education Outreach Program		$22,210</a:t>
            </a:r>
          </a:p>
          <a:p>
            <a:pPr marL="1200150" lvl="2" indent="-285750">
              <a:spcAft>
                <a:spcPts val="1800"/>
              </a:spcAft>
              <a:buFont typeface="Arial" panose="020B0604020202020204" pitchFamily="34" charset="0"/>
              <a:buChar char="•"/>
            </a:pPr>
            <a:r>
              <a:rPr lang="en-CA" sz="2400" dirty="0">
                <a:latin typeface="Arial" panose="020B0604020202020204" pitchFamily="34" charset="0"/>
                <a:cs typeface="Arial" panose="020B0604020202020204" pitchFamily="34" charset="0"/>
              </a:rPr>
              <a:t>International Student Program 		$48,010</a:t>
            </a: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Identified Student Growth 					   	  $820,000</a:t>
            </a: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Career Education/Trades Growth				$67,500</a:t>
            </a:r>
          </a:p>
          <a:p>
            <a:pPr lvl="1"/>
            <a:endParaRPr lang="en-CA" sz="2400" dirty="0">
              <a:latin typeface="Arial" panose="020B0604020202020204" pitchFamily="34" charset="0"/>
              <a:cs typeface="Arial" panose="020B0604020202020204" pitchFamily="34" charset="0"/>
            </a:endParaRPr>
          </a:p>
          <a:p>
            <a:r>
              <a:rPr lang="en-CA" dirty="0"/>
              <a:t> </a:t>
            </a:r>
          </a:p>
        </p:txBody>
      </p:sp>
    </p:spTree>
    <p:extLst>
      <p:ext uri="{BB962C8B-B14F-4D97-AF65-F5344CB8AC3E}">
        <p14:creationId xmlns:p14="http://schemas.microsoft.com/office/powerpoint/2010/main" val="394198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C213B-0066-4553-9ABA-285FC580A5E3}"/>
              </a:ext>
            </a:extLst>
          </p:cNvPr>
          <p:cNvSpPr/>
          <p:nvPr/>
        </p:nvSpPr>
        <p:spPr>
          <a:xfrm>
            <a:off x="1315616" y="1828799"/>
            <a:ext cx="10342983" cy="4499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General Inflation									  $77,800</a:t>
            </a:r>
            <a:endParaRPr lang="en-CA" sz="3200" dirty="0">
              <a:latin typeface="Arial" panose="020B0604020202020204" pitchFamily="34" charset="0"/>
              <a:cs typeface="Arial" panose="020B0604020202020204" pitchFamily="34" charset="0"/>
            </a:endParaRP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Utilities													  $24,000</a:t>
            </a: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Custodial Services								$549,600</a:t>
            </a:r>
          </a:p>
          <a:p>
            <a:pPr marL="742950" lvl="1"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Custodial Salaries/Benefits				$490,000</a:t>
            </a:r>
          </a:p>
          <a:p>
            <a:pPr marL="742950" lvl="1" indent="-285750">
              <a:spcAft>
                <a:spcPts val="1800"/>
              </a:spcAft>
              <a:buFont typeface="Arial" panose="020B0604020202020204" pitchFamily="34" charset="0"/>
              <a:buChar char="•"/>
            </a:pPr>
            <a:r>
              <a:rPr lang="en-CA" sz="2400" dirty="0">
                <a:latin typeface="Arial" panose="020B0604020202020204" pitchFamily="34" charset="0"/>
                <a:cs typeface="Arial" panose="020B0604020202020204" pitchFamily="34" charset="0"/>
              </a:rPr>
              <a:t>Custodial Supplies and Equipment		  $59,600</a:t>
            </a: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Telephone Land Lines						($29,000)</a:t>
            </a:r>
          </a:p>
          <a:p>
            <a:pPr lvl="1"/>
            <a:endParaRPr lang="en-CA" sz="3200" dirty="0">
              <a:latin typeface="Arial" panose="020B0604020202020204" pitchFamily="34" charset="0"/>
              <a:cs typeface="Arial" panose="020B0604020202020204" pitchFamily="34" charset="0"/>
            </a:endParaRPr>
          </a:p>
          <a:p>
            <a:r>
              <a:rPr lang="en-CA" dirty="0"/>
              <a:t> </a:t>
            </a:r>
          </a:p>
        </p:txBody>
      </p:sp>
      <p:sp>
        <p:nvSpPr>
          <p:cNvPr id="2" name="Title 1"/>
          <p:cNvSpPr>
            <a:spLocks noGrp="1"/>
          </p:cNvSpPr>
          <p:nvPr>
            <p:ph type="title"/>
          </p:nvPr>
        </p:nvSpPr>
        <p:spPr>
          <a:xfrm>
            <a:off x="533401" y="530087"/>
            <a:ext cx="11229974" cy="1298713"/>
          </a:xfrm>
        </p:spPr>
        <p:txBody>
          <a:bodyPr>
            <a:normAutofit/>
          </a:bodyPr>
          <a:lstStyle/>
          <a:p>
            <a:pPr algn="ctr"/>
            <a:r>
              <a:rPr lang="en-US" b="1" dirty="0">
                <a:solidFill>
                  <a:srgbClr val="0070C0"/>
                </a:solidFill>
                <a:latin typeface="Calibri" panose="020F0502020204030204" pitchFamily="34" charset="0"/>
                <a:cs typeface="Calibri" panose="020F0502020204030204" pitchFamily="34" charset="0"/>
              </a:rPr>
              <a:t>2021-22 Cost Pressures/Anticipated Savings</a:t>
            </a:r>
          </a:p>
        </p:txBody>
      </p:sp>
    </p:spTree>
    <p:extLst>
      <p:ext uri="{BB962C8B-B14F-4D97-AF65-F5344CB8AC3E}">
        <p14:creationId xmlns:p14="http://schemas.microsoft.com/office/powerpoint/2010/main" val="3094416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58884" cy="1154545"/>
          </a:xfrm>
        </p:spPr>
        <p:txBody>
          <a:bodyPr>
            <a:normAutofit/>
          </a:bodyPr>
          <a:lstStyle/>
          <a:p>
            <a:pPr algn="ctr"/>
            <a:r>
              <a:rPr lang="en-CA" b="1" dirty="0">
                <a:solidFill>
                  <a:srgbClr val="0070C0"/>
                </a:solidFill>
                <a:latin typeface="Calibri" panose="020F0502020204030204" pitchFamily="34" charset="0"/>
                <a:cs typeface="Calibri" panose="020F0502020204030204" pitchFamily="34" charset="0"/>
              </a:rPr>
              <a:t>Annual Budget Cycle</a:t>
            </a:r>
          </a:p>
        </p:txBody>
      </p:sp>
      <p:sp>
        <p:nvSpPr>
          <p:cNvPr id="3" name="Content Placeholder 2"/>
          <p:cNvSpPr>
            <a:spLocks noGrp="1"/>
          </p:cNvSpPr>
          <p:nvPr>
            <p:ph idx="1"/>
          </p:nvPr>
        </p:nvSpPr>
        <p:spPr>
          <a:xfrm>
            <a:off x="789874" y="1865744"/>
            <a:ext cx="10746343" cy="4230255"/>
          </a:xfrm>
        </p:spPr>
        <p:txBody>
          <a:bodyPr>
            <a:noAutofit/>
          </a:bodyPr>
          <a:lstStyle/>
          <a:p>
            <a:pPr marL="0" indent="0">
              <a:buNone/>
            </a:pPr>
            <a:r>
              <a:rPr lang="en-US" sz="2800" dirty="0">
                <a:latin typeface="Calibri" panose="020F0502020204030204" pitchFamily="34" charset="0"/>
                <a:cs typeface="Calibri" panose="020F0502020204030204" pitchFamily="34" charset="0"/>
              </a:rPr>
              <a:t>The preliminary budget is based on enrolment projections provided by districts.</a:t>
            </a:r>
          </a:p>
          <a:p>
            <a:pPr marL="0" indent="0">
              <a:spcBef>
                <a:spcPts val="0"/>
              </a:spcBef>
              <a:buNone/>
            </a:pPr>
            <a:endParaRPr lang="en-US" sz="1050" dirty="0">
              <a:latin typeface="Calibri" panose="020F0502020204030204" pitchFamily="34" charset="0"/>
              <a:cs typeface="Calibri" panose="020F0502020204030204" pitchFamily="34" charset="0"/>
            </a:endParaRPr>
          </a:p>
          <a:p>
            <a:pPr lvl="1"/>
            <a:r>
              <a:rPr lang="en-US" sz="2400" dirty="0">
                <a:solidFill>
                  <a:schemeClr val="tx1"/>
                </a:solidFill>
                <a:latin typeface="Calibri" panose="020F0502020204030204" pitchFamily="34" charset="0"/>
                <a:cs typeface="Calibri" panose="020F0502020204030204" pitchFamily="34" charset="0"/>
              </a:rPr>
              <a:t>Mid-February – enrolment projections for the following September are provided to the Ministry</a:t>
            </a:r>
          </a:p>
          <a:p>
            <a:pPr lvl="1"/>
            <a:r>
              <a:rPr lang="en-US" sz="2400" dirty="0">
                <a:solidFill>
                  <a:schemeClr val="tx1"/>
                </a:solidFill>
                <a:latin typeface="Calibri" panose="020F0502020204030204" pitchFamily="34" charset="0"/>
                <a:cs typeface="Calibri" panose="020F0502020204030204" pitchFamily="34" charset="0"/>
              </a:rPr>
              <a:t>March 15</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 preliminary grant provided by the Ministry (based on projected enrolment)</a:t>
            </a:r>
          </a:p>
          <a:p>
            <a:pPr lvl="1"/>
            <a:r>
              <a:rPr lang="en-US" sz="2400" dirty="0">
                <a:solidFill>
                  <a:schemeClr val="tx1"/>
                </a:solidFill>
                <a:latin typeface="Calibri" panose="020F0502020204030204" pitchFamily="34" charset="0"/>
                <a:cs typeface="Calibri" panose="020F0502020204030204" pitchFamily="34" charset="0"/>
              </a:rPr>
              <a:t>April/May – budget development process takes place – must be a balanced budget</a:t>
            </a:r>
          </a:p>
          <a:p>
            <a:pPr lvl="1"/>
            <a:r>
              <a:rPr lang="en-US" sz="2400" dirty="0">
                <a:solidFill>
                  <a:schemeClr val="tx1"/>
                </a:solidFill>
                <a:latin typeface="Calibri" panose="020F0502020204030204" pitchFamily="34" charset="0"/>
                <a:cs typeface="Calibri" panose="020F0502020204030204" pitchFamily="34" charset="0"/>
              </a:rPr>
              <a:t>June – preliminary budget approved by Board by bylaw – must be submitted to Ministry by June 30</a:t>
            </a:r>
            <a:r>
              <a:rPr lang="en-US" sz="2400" baseline="30000" dirty="0">
                <a:solidFill>
                  <a:schemeClr val="tx1"/>
                </a:solidFill>
                <a:latin typeface="Calibri" panose="020F0502020204030204" pitchFamily="34" charset="0"/>
                <a:cs typeface="Calibri" panose="020F0502020204030204" pitchFamily="34" charset="0"/>
              </a:rPr>
              <a:t>th</a:t>
            </a:r>
            <a:r>
              <a:rPr lang="en-US" sz="2400" dirty="0">
                <a:solidFill>
                  <a:schemeClr val="tx1"/>
                </a:solidFill>
                <a:latin typeface="Calibri" panose="020F0502020204030204" pitchFamily="34" charset="0"/>
                <a:cs typeface="Calibri" panose="020F0502020204030204" pitchFamily="34" charset="0"/>
              </a:rPr>
              <a:t> (per School Act)</a:t>
            </a:r>
          </a:p>
          <a:p>
            <a:pPr marL="45720" indent="0">
              <a:buNone/>
            </a:pPr>
            <a:r>
              <a:rPr lang="en-US" sz="2800" dirty="0">
                <a:solidFill>
                  <a:schemeClr val="tx1"/>
                </a:solidFill>
              </a:rPr>
              <a:t>		</a:t>
            </a:r>
            <a:endParaRPr lang="en-CA" sz="2800" dirty="0">
              <a:solidFill>
                <a:schemeClr val="tx1"/>
              </a:solidFill>
            </a:endParaRPr>
          </a:p>
        </p:txBody>
      </p:sp>
    </p:spTree>
    <p:extLst>
      <p:ext uri="{BB962C8B-B14F-4D97-AF65-F5344CB8AC3E}">
        <p14:creationId xmlns:p14="http://schemas.microsoft.com/office/powerpoint/2010/main" val="3448511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530087"/>
            <a:ext cx="11229974" cy="1298713"/>
          </a:xfrm>
        </p:spPr>
        <p:txBody>
          <a:bodyPr>
            <a:normAutofit/>
          </a:bodyPr>
          <a:lstStyle/>
          <a:p>
            <a:pPr algn="ctr"/>
            <a:r>
              <a:rPr lang="en-US" b="1" dirty="0">
                <a:solidFill>
                  <a:srgbClr val="0070C0"/>
                </a:solidFill>
                <a:latin typeface="Calibri" panose="020F0502020204030204" pitchFamily="34" charset="0"/>
                <a:cs typeface="Calibri" panose="020F0502020204030204" pitchFamily="34" charset="0"/>
              </a:rPr>
              <a:t>2021-22 Additional Equipment Refresh</a:t>
            </a:r>
          </a:p>
        </p:txBody>
      </p:sp>
      <p:sp>
        <p:nvSpPr>
          <p:cNvPr id="5" name="Rectangle 4">
            <a:extLst>
              <a:ext uri="{FF2B5EF4-FFF2-40B4-BE49-F238E27FC236}">
                <a16:creationId xmlns:a16="http://schemas.microsoft.com/office/drawing/2014/main" id="{F4BC213B-0066-4553-9ABA-285FC580A5E3}"/>
              </a:ext>
            </a:extLst>
          </p:cNvPr>
          <p:cNvSpPr/>
          <p:nvPr/>
        </p:nvSpPr>
        <p:spPr>
          <a:xfrm>
            <a:off x="1399592" y="1828801"/>
            <a:ext cx="9718981" cy="43760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Bus Engine Replacements				 		  $40,000</a:t>
            </a:r>
            <a:endParaRPr lang="en-CA" sz="3200" dirty="0">
              <a:latin typeface="Arial" panose="020B0604020202020204" pitchFamily="34" charset="0"/>
              <a:cs typeface="Arial" panose="020B0604020202020204" pitchFamily="34" charset="0"/>
            </a:endParaRP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Student Transportation Routing			$126,500</a:t>
            </a:r>
          </a:p>
          <a:p>
            <a:pPr marL="742950" lvl="1" indent="-285750">
              <a:spcAft>
                <a:spcPts val="600"/>
              </a:spcAft>
              <a:buFont typeface="Arial" panose="020B0604020202020204" pitchFamily="34" charset="0"/>
              <a:buChar char="•"/>
            </a:pPr>
            <a:r>
              <a:rPr lang="en-CA" sz="2400" dirty="0">
                <a:latin typeface="Arial" panose="020B0604020202020204" pitchFamily="34" charset="0"/>
                <a:cs typeface="Arial" panose="020B0604020202020204" pitchFamily="34" charset="0"/>
              </a:rPr>
              <a:t>Tyler Drive Tablets						$102,500</a:t>
            </a:r>
          </a:p>
          <a:p>
            <a:pPr marL="742950" lvl="1" indent="-285750">
              <a:spcAft>
                <a:spcPts val="1800"/>
              </a:spcAft>
              <a:buFont typeface="Arial" panose="020B0604020202020204" pitchFamily="34" charset="0"/>
              <a:buChar char="•"/>
            </a:pPr>
            <a:r>
              <a:rPr lang="en-CA" sz="2400" dirty="0">
                <a:latin typeface="Arial" panose="020B0604020202020204" pitchFamily="34" charset="0"/>
                <a:cs typeface="Arial" panose="020B0604020202020204" pitchFamily="34" charset="0"/>
              </a:rPr>
              <a:t>Routing/Planning/Tracking Software	  $24,000</a:t>
            </a:r>
          </a:p>
          <a:p>
            <a:pPr marL="285750" indent="-285750">
              <a:spcAft>
                <a:spcPts val="1800"/>
              </a:spcAft>
              <a:buFont typeface="Wingdings" panose="05000000000000000000" pitchFamily="2" charset="2"/>
              <a:buChar char="Ø"/>
            </a:pPr>
            <a:r>
              <a:rPr lang="en-CA" sz="3200" b="1" dirty="0">
                <a:latin typeface="Arial" panose="020B0604020202020204" pitchFamily="34" charset="0"/>
                <a:cs typeface="Arial" panose="020B0604020202020204" pitchFamily="34" charset="0"/>
              </a:rPr>
              <a:t>Zero Turn Mower and Trailer 				  	  $20,000</a:t>
            </a:r>
          </a:p>
          <a:p>
            <a:pPr lvl="1"/>
            <a:endParaRPr lang="en-CA" sz="3200" dirty="0">
              <a:latin typeface="Arial" panose="020B0604020202020204" pitchFamily="34" charset="0"/>
              <a:cs typeface="Arial" panose="020B0604020202020204" pitchFamily="34" charset="0"/>
            </a:endParaRPr>
          </a:p>
          <a:p>
            <a:r>
              <a:rPr lang="en-CA" dirty="0"/>
              <a:t> </a:t>
            </a:r>
          </a:p>
        </p:txBody>
      </p:sp>
    </p:spTree>
    <p:extLst>
      <p:ext uri="{BB962C8B-B14F-4D97-AF65-F5344CB8AC3E}">
        <p14:creationId xmlns:p14="http://schemas.microsoft.com/office/powerpoint/2010/main" val="238820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63" y="408842"/>
            <a:ext cx="10718977" cy="1320800"/>
          </a:xfrm>
        </p:spPr>
        <p:txBody>
          <a:bodyPr>
            <a:normAutofit fontScale="90000"/>
          </a:bodyPr>
          <a:lstStyle/>
          <a:p>
            <a:pPr algn="ctr"/>
            <a:r>
              <a:rPr lang="en-US" sz="5400" b="1" dirty="0">
                <a:solidFill>
                  <a:srgbClr val="0070C0"/>
                </a:solidFill>
                <a:latin typeface="Calibri" panose="020F0502020204030204" pitchFamily="34" charset="0"/>
                <a:cs typeface="Calibri" panose="020F0502020204030204" pitchFamily="34" charset="0"/>
              </a:rPr>
              <a:t>2021-22 Proposed Initiatives</a:t>
            </a:r>
            <a:br>
              <a:rPr lang="en-US" dirty="0">
                <a:solidFill>
                  <a:srgbClr val="0070C0"/>
                </a:solidFill>
                <a:latin typeface="Calibri" panose="020F0502020204030204" pitchFamily="34" charset="0"/>
                <a:cs typeface="Calibri" panose="020F0502020204030204" pitchFamily="34" charset="0"/>
              </a:rPr>
            </a:br>
            <a:r>
              <a:rPr lang="en-US" sz="3600" dirty="0">
                <a:solidFill>
                  <a:srgbClr val="0070C0"/>
                </a:solidFill>
                <a:latin typeface="Calibri" panose="020F0502020204030204" pitchFamily="34" charset="0"/>
                <a:cs typeface="Calibri" panose="020F0502020204030204" pitchFamily="34" charset="0"/>
              </a:rPr>
              <a:t>Inclusive Education</a:t>
            </a:r>
            <a:endParaRPr lang="en-US" sz="1600" dirty="0">
              <a:solidFill>
                <a:srgbClr val="0070C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011137E-7E53-4CE5-A855-D4C4B791D8FB}"/>
              </a:ext>
            </a:extLst>
          </p:cNvPr>
          <p:cNvSpPr>
            <a:spLocks noGrp="1"/>
          </p:cNvSpPr>
          <p:nvPr>
            <p:ph idx="1"/>
          </p:nvPr>
        </p:nvSpPr>
        <p:spPr>
          <a:xfrm>
            <a:off x="1354015" y="1899138"/>
            <a:ext cx="9540726" cy="4550020"/>
          </a:xfrm>
        </p:spPr>
        <p:txBody>
          <a:bodyPr>
            <a:normAutofit/>
          </a:bodyPr>
          <a:lstStyle/>
          <a:p>
            <a:pPr marL="742950" lvl="1" indent="-285750">
              <a:spcAft>
                <a:spcPts val="1800"/>
              </a:spcAft>
              <a:buFont typeface="Symbol" panose="05050102010706020507" pitchFamily="18" charset="2"/>
              <a:buChar char=""/>
            </a:pPr>
            <a:r>
              <a:rPr lang="en-CA"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Inclusion Resource Teacher ($104,310)</a:t>
            </a:r>
          </a:p>
          <a:p>
            <a:pPr lvl="2">
              <a:spcAft>
                <a:spcPts val="1800"/>
              </a:spcAft>
              <a:buFont typeface="Wingdings" panose="05000000000000000000" pitchFamily="2" charset="2"/>
              <a:buChar char="Ø"/>
            </a:pPr>
            <a:r>
              <a:rPr lang="en-CA" sz="2400" dirty="0">
                <a:solidFill>
                  <a:schemeClr val="tx1"/>
                </a:solidFill>
              </a:rPr>
              <a:t>Supporting school teams with designing inclusive programs for students with complex needs</a:t>
            </a:r>
          </a:p>
          <a:p>
            <a:pPr lvl="2">
              <a:spcAft>
                <a:spcPts val="1800"/>
              </a:spcAft>
              <a:buFont typeface="Wingdings" panose="05000000000000000000" pitchFamily="2" charset="2"/>
              <a:buChar char="Ø"/>
            </a:pPr>
            <a:r>
              <a:rPr lang="en-CA"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CBIEP goal bank development, training and mentorship for new LRTs</a:t>
            </a:r>
          </a:p>
          <a:p>
            <a:pPr lvl="2">
              <a:spcAft>
                <a:spcPts val="1800"/>
              </a:spcAft>
              <a:buFont typeface="Wingdings" panose="05000000000000000000" pitchFamily="2" charset="2"/>
              <a:buChar char="Ø"/>
            </a:pPr>
            <a:r>
              <a:rPr lang="en-CA"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Transportation of students with complex needs</a:t>
            </a:r>
          </a:p>
          <a:p>
            <a:pPr lvl="2">
              <a:spcAft>
                <a:spcPts val="1800"/>
              </a:spcAft>
              <a:buFont typeface="Wingdings" panose="05000000000000000000" pitchFamily="2" charset="2"/>
              <a:buChar char="Ø"/>
            </a:pPr>
            <a:r>
              <a:rPr lang="en-CA"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Adapted Aquatics/Equine Therapy</a:t>
            </a:r>
          </a:p>
          <a:p>
            <a:pPr lvl="2">
              <a:spcAft>
                <a:spcPts val="1800"/>
              </a:spcAft>
              <a:buFont typeface="Wingdings" panose="05000000000000000000" pitchFamily="2" charset="2"/>
              <a:buChar char="Ø"/>
            </a:pPr>
            <a:r>
              <a:rPr lang="en-CA"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CEA Pro-D</a:t>
            </a:r>
          </a:p>
          <a:p>
            <a:endParaRPr lang="en-CA" dirty="0"/>
          </a:p>
        </p:txBody>
      </p:sp>
    </p:spTree>
    <p:extLst>
      <p:ext uri="{BB962C8B-B14F-4D97-AF65-F5344CB8AC3E}">
        <p14:creationId xmlns:p14="http://schemas.microsoft.com/office/powerpoint/2010/main" val="148940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63" y="408842"/>
            <a:ext cx="10718977" cy="1320800"/>
          </a:xfrm>
        </p:spPr>
        <p:txBody>
          <a:bodyPr>
            <a:normAutofit fontScale="90000"/>
          </a:bodyPr>
          <a:lstStyle/>
          <a:p>
            <a:pPr algn="ctr"/>
            <a:r>
              <a:rPr lang="en-US" sz="5400" b="1" dirty="0">
                <a:solidFill>
                  <a:srgbClr val="0070C0"/>
                </a:solidFill>
                <a:latin typeface="Calibri" panose="020F0502020204030204" pitchFamily="34" charset="0"/>
                <a:cs typeface="Calibri" panose="020F0502020204030204" pitchFamily="34" charset="0"/>
              </a:rPr>
              <a:t>2021-22 Proposed Initiatives</a:t>
            </a:r>
            <a:br>
              <a:rPr lang="en-US" dirty="0">
                <a:solidFill>
                  <a:srgbClr val="0070C0"/>
                </a:solidFill>
                <a:latin typeface="Calibri" panose="020F0502020204030204" pitchFamily="34" charset="0"/>
                <a:cs typeface="Calibri" panose="020F0502020204030204" pitchFamily="34" charset="0"/>
              </a:rPr>
            </a:br>
            <a:r>
              <a:rPr lang="en-US" sz="3600" dirty="0">
                <a:solidFill>
                  <a:srgbClr val="0070C0"/>
                </a:solidFill>
                <a:latin typeface="Calibri" panose="020F0502020204030204" pitchFamily="34" charset="0"/>
                <a:cs typeface="Calibri" panose="020F0502020204030204" pitchFamily="34" charset="0"/>
              </a:rPr>
              <a:t>Instruction and Curriculum</a:t>
            </a:r>
            <a:endParaRPr lang="en-US" sz="1600" dirty="0">
              <a:solidFill>
                <a:srgbClr val="0070C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011137E-7E53-4CE5-A855-D4C4B791D8FB}"/>
              </a:ext>
            </a:extLst>
          </p:cNvPr>
          <p:cNvSpPr>
            <a:spLocks noGrp="1"/>
          </p:cNvSpPr>
          <p:nvPr>
            <p:ph idx="1"/>
          </p:nvPr>
        </p:nvSpPr>
        <p:spPr>
          <a:xfrm>
            <a:off x="1948070" y="1729643"/>
            <a:ext cx="8295860" cy="4719516"/>
          </a:xfrm>
        </p:spPr>
        <p:txBody>
          <a:bodyPr>
            <a:normAutofit fontScale="70000" lnSpcReduction="20000"/>
          </a:bodyPr>
          <a:lstStyle/>
          <a:p>
            <a:pPr lvl="1" indent="0">
              <a:spcAft>
                <a:spcPts val="600"/>
              </a:spcAft>
              <a:buNone/>
            </a:pPr>
            <a:r>
              <a:rPr lang="en-CA" sz="2900" b="1" dirty="0">
                <a:solidFill>
                  <a:srgbClr val="000000"/>
                </a:solidFill>
                <a:latin typeface="Calibri" panose="020F0502020204030204" pitchFamily="34" charset="0"/>
                <a:cs typeface="Times New Roman" panose="02020603050405020304" pitchFamily="18" charset="0"/>
              </a:rPr>
              <a:t>1.	Seamless Transitions Pilot Project – ECE Worker ($50,000)</a:t>
            </a:r>
          </a:p>
          <a:p>
            <a:pPr lvl="4">
              <a:spcAft>
                <a:spcPts val="600"/>
              </a:spcAft>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Before and after school childcare in schools</a:t>
            </a:r>
          </a:p>
          <a:p>
            <a:pPr lvl="4">
              <a:spcAft>
                <a:spcPts val="600"/>
              </a:spcAft>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Match Ministry of Education funding ($50,000)</a:t>
            </a:r>
          </a:p>
          <a:p>
            <a:pPr lvl="4">
              <a:spcAft>
                <a:spcPts val="600"/>
              </a:spcAft>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Support for Kindergarten students during the school day (added benefit)</a:t>
            </a:r>
            <a:endParaRPr lang="en-CA" sz="2800" b="1" dirty="0">
              <a:solidFill>
                <a:srgbClr val="000000"/>
              </a:solidFill>
              <a:latin typeface="Calibri" panose="020F0502020204030204" pitchFamily="34" charset="0"/>
              <a:cs typeface="Times New Roman" panose="02020603050405020304" pitchFamily="18" charset="0"/>
            </a:endParaRPr>
          </a:p>
          <a:p>
            <a:pPr lvl="1" indent="0">
              <a:buNone/>
            </a:pPr>
            <a:r>
              <a:rPr lang="en-CA" sz="2800" b="1" dirty="0">
                <a:solidFill>
                  <a:srgbClr val="000000"/>
                </a:solidFill>
                <a:latin typeface="Calibri" panose="020F0502020204030204" pitchFamily="34" charset="0"/>
                <a:cs typeface="Times New Roman" panose="02020603050405020304" pitchFamily="18" charset="0"/>
              </a:rPr>
              <a:t>2.	Transforming Assessment K-12 – District Learning Plan ($197,756)</a:t>
            </a:r>
          </a:p>
          <a:p>
            <a:pPr lvl="4">
              <a:buFont typeface="Wingdings" panose="05000000000000000000" pitchFamily="2" charset="2"/>
              <a:buChar char="Ø"/>
            </a:pPr>
            <a:r>
              <a:rPr lang="en-CA" sz="2000" b="1" dirty="0">
                <a:solidFill>
                  <a:srgbClr val="000000"/>
                </a:solidFill>
                <a:latin typeface="Calibri" panose="020F0502020204030204" pitchFamily="34" charset="0"/>
                <a:cs typeface="Times New Roman" panose="02020603050405020304" pitchFamily="18" charset="0"/>
              </a:rPr>
              <a:t>Transforming Assessment K-12</a:t>
            </a:r>
            <a:r>
              <a:rPr lang="en-CA" sz="2000" dirty="0">
                <a:solidFill>
                  <a:srgbClr val="000000"/>
                </a:solidFill>
                <a:latin typeface="Calibri" panose="020F0502020204030204" pitchFamily="34" charset="0"/>
                <a:cs typeface="Times New Roman" panose="02020603050405020304" pitchFamily="18" charset="0"/>
              </a:rPr>
              <a:t>: </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“Giving Students a Say” Secondary Assessment with Myron Dueck</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K-8 Communicating Student Learning	</a:t>
            </a:r>
          </a:p>
          <a:p>
            <a:pPr lvl="4">
              <a:buFont typeface="Wingdings" panose="05000000000000000000" pitchFamily="2" charset="2"/>
              <a:buChar char="Ø"/>
            </a:pPr>
            <a:r>
              <a:rPr lang="en-CA" sz="2000" b="1" dirty="0">
                <a:solidFill>
                  <a:srgbClr val="000000"/>
                </a:solidFill>
                <a:latin typeface="Calibri" panose="020F0502020204030204" pitchFamily="34" charset="0"/>
                <a:cs typeface="Times New Roman" panose="02020603050405020304" pitchFamily="18" charset="0"/>
              </a:rPr>
              <a:t>Curriculum</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Continued work with National Math leader, Dr. Peter </a:t>
            </a:r>
            <a:r>
              <a:rPr lang="en-CA" sz="2000" dirty="0" err="1">
                <a:solidFill>
                  <a:srgbClr val="000000"/>
                </a:solidFill>
                <a:latin typeface="Calibri" panose="020F0502020204030204" pitchFamily="34" charset="0"/>
                <a:cs typeface="Times New Roman" panose="02020603050405020304" pitchFamily="18" charset="0"/>
              </a:rPr>
              <a:t>Liljedahl</a:t>
            </a:r>
            <a:r>
              <a:rPr lang="en-CA" sz="2000" dirty="0">
                <a:solidFill>
                  <a:srgbClr val="000000"/>
                </a:solidFill>
                <a:latin typeface="Calibri" panose="020F0502020204030204" pitchFamily="34" charset="0"/>
                <a:cs typeface="Times New Roman" panose="02020603050405020304" pitchFamily="18" charset="0"/>
              </a:rPr>
              <a:t> </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School-based data conversations		</a:t>
            </a:r>
          </a:p>
          <a:p>
            <a:pPr lvl="5">
              <a:buFont typeface="Wingdings" panose="05000000000000000000" pitchFamily="2" charset="2"/>
              <a:buChar char="Ø"/>
            </a:pPr>
            <a:r>
              <a:rPr lang="en-CA" sz="2000" dirty="0" err="1">
                <a:solidFill>
                  <a:srgbClr val="000000"/>
                </a:solidFill>
                <a:latin typeface="Calibri" panose="020F0502020204030204" pitchFamily="34" charset="0"/>
                <a:cs typeface="Times New Roman" panose="02020603050405020304" pitchFamily="18" charset="0"/>
              </a:rPr>
              <a:t>Heggerty</a:t>
            </a:r>
            <a:r>
              <a:rPr lang="en-CA" sz="2000" dirty="0">
                <a:solidFill>
                  <a:srgbClr val="000000"/>
                </a:solidFill>
                <a:latin typeface="Calibri" panose="020F0502020204030204" pitchFamily="34" charset="0"/>
                <a:cs typeface="Times New Roman" panose="02020603050405020304" pitchFamily="18" charset="0"/>
              </a:rPr>
              <a:t> Phonological Awareness Program (</a:t>
            </a:r>
            <a:r>
              <a:rPr lang="en-CA" sz="2000" dirty="0" err="1">
                <a:solidFill>
                  <a:srgbClr val="000000"/>
                </a:solidFill>
                <a:latin typeface="Calibri" panose="020F0502020204030204" pitchFamily="34" charset="0"/>
                <a:cs typeface="Times New Roman" panose="02020603050405020304" pitchFamily="18" charset="0"/>
              </a:rPr>
              <a:t>Kgn</a:t>
            </a:r>
            <a:r>
              <a:rPr lang="en-CA" sz="2000" dirty="0">
                <a:solidFill>
                  <a:srgbClr val="000000"/>
                </a:solidFill>
                <a:latin typeface="Calibri" panose="020F0502020204030204" pitchFamily="34" charset="0"/>
                <a:cs typeface="Times New Roman" panose="02020603050405020304" pitchFamily="18" charset="0"/>
              </a:rPr>
              <a:t>/Gr. 1)  		</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Powerful Writing Structures, Adrienne Gear			</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School Improvement Plans with Observable Impact, Cale </a:t>
            </a:r>
            <a:r>
              <a:rPr lang="en-CA" sz="2000" dirty="0" err="1">
                <a:solidFill>
                  <a:srgbClr val="000000"/>
                </a:solidFill>
                <a:latin typeface="Calibri" panose="020F0502020204030204" pitchFamily="34" charset="0"/>
                <a:cs typeface="Times New Roman" panose="02020603050405020304" pitchFamily="18" charset="0"/>
              </a:rPr>
              <a:t>Birk</a:t>
            </a:r>
            <a:r>
              <a:rPr lang="en-CA" sz="2000" dirty="0">
                <a:solidFill>
                  <a:srgbClr val="000000"/>
                </a:solidFill>
                <a:latin typeface="Calibri" panose="020F0502020204030204" pitchFamily="34" charset="0"/>
                <a:cs typeface="Times New Roman" panose="02020603050405020304" pitchFamily="18" charset="0"/>
              </a:rPr>
              <a:t>	</a:t>
            </a:r>
          </a:p>
          <a:p>
            <a:pPr lvl="5">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Communities of Practice (professional learning &amp; inquiry series)	</a:t>
            </a:r>
          </a:p>
          <a:p>
            <a:pPr lvl="5">
              <a:spcAft>
                <a:spcPts val="600"/>
              </a:spcAft>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Teacher mentorship &amp; Induction</a:t>
            </a:r>
            <a:endParaRPr lang="en-CA" sz="2200" dirty="0">
              <a:solidFill>
                <a:schemeClr val="tx1"/>
              </a:solidFill>
            </a:endParaRPr>
          </a:p>
          <a:p>
            <a:pPr lvl="1" indent="0">
              <a:spcAft>
                <a:spcPts val="0"/>
              </a:spcAft>
              <a:buNone/>
            </a:pPr>
            <a:r>
              <a:rPr lang="en-CA" sz="2700" b="1" dirty="0">
                <a:solidFill>
                  <a:srgbClr val="000000"/>
                </a:solidFill>
                <a:latin typeface="Calibri" panose="020F0502020204030204" pitchFamily="34" charset="0"/>
                <a:cs typeface="Times New Roman" panose="02020603050405020304" pitchFamily="18" charset="0"/>
              </a:rPr>
              <a:t>3.	Physical Literacy ($40,000 grant) </a:t>
            </a:r>
          </a:p>
          <a:p>
            <a:pPr lvl="4">
              <a:buFont typeface="Wingdings" panose="05000000000000000000" pitchFamily="2" charset="2"/>
              <a:buChar char="Ø"/>
            </a:pPr>
            <a:r>
              <a:rPr lang="en-CA" sz="2000" dirty="0">
                <a:solidFill>
                  <a:srgbClr val="000000"/>
                </a:solidFill>
                <a:latin typeface="Calibri" panose="020F0502020204030204" pitchFamily="34" charset="0"/>
                <a:cs typeface="Times New Roman" panose="02020603050405020304" pitchFamily="18" charset="0"/>
              </a:rPr>
              <a:t>Staff training, school champions, release time.</a:t>
            </a:r>
          </a:p>
          <a:p>
            <a:pPr lvl="4">
              <a:buFont typeface="Wingdings" panose="05000000000000000000" pitchFamily="2" charset="2"/>
              <a:buChar char="Ø"/>
            </a:pPr>
            <a:endParaRPr lang="en-CA" sz="2000" dirty="0">
              <a:solidFill>
                <a:srgbClr val="000000"/>
              </a:solidFill>
              <a:latin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2607163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63" y="408842"/>
            <a:ext cx="10718977" cy="1320800"/>
          </a:xfrm>
        </p:spPr>
        <p:txBody>
          <a:bodyPr>
            <a:normAutofit fontScale="90000"/>
          </a:bodyPr>
          <a:lstStyle/>
          <a:p>
            <a:pPr algn="ctr"/>
            <a:r>
              <a:rPr lang="en-US" sz="5400" b="1" dirty="0">
                <a:solidFill>
                  <a:srgbClr val="0070C0"/>
                </a:solidFill>
                <a:latin typeface="Calibri" panose="020F0502020204030204" pitchFamily="34" charset="0"/>
                <a:cs typeface="Calibri" panose="020F0502020204030204" pitchFamily="34" charset="0"/>
              </a:rPr>
              <a:t>2021-22 Proposed Initiatives</a:t>
            </a:r>
            <a:br>
              <a:rPr lang="en-US" dirty="0">
                <a:solidFill>
                  <a:srgbClr val="0070C0"/>
                </a:solidFill>
                <a:latin typeface="Calibri" panose="020F0502020204030204" pitchFamily="34" charset="0"/>
                <a:cs typeface="Calibri" panose="020F0502020204030204" pitchFamily="34" charset="0"/>
              </a:rPr>
            </a:br>
            <a:r>
              <a:rPr lang="en-US" dirty="0">
                <a:solidFill>
                  <a:srgbClr val="0070C0"/>
                </a:solidFill>
                <a:latin typeface="Calibri" panose="020F0502020204030204" pitchFamily="34" charset="0"/>
                <a:cs typeface="Calibri" panose="020F0502020204030204" pitchFamily="34" charset="0"/>
              </a:rPr>
              <a:t>Business/Operations</a:t>
            </a:r>
            <a:endParaRPr lang="en-US" sz="1600" dirty="0">
              <a:solidFill>
                <a:srgbClr val="0070C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011137E-7E53-4CE5-A855-D4C4B791D8FB}"/>
              </a:ext>
            </a:extLst>
          </p:cNvPr>
          <p:cNvSpPr>
            <a:spLocks noGrp="1"/>
          </p:cNvSpPr>
          <p:nvPr>
            <p:ph idx="1"/>
          </p:nvPr>
        </p:nvSpPr>
        <p:spPr>
          <a:xfrm>
            <a:off x="713063" y="1817649"/>
            <a:ext cx="10718977" cy="4631509"/>
          </a:xfrm>
        </p:spPr>
        <p:txBody>
          <a:bodyPr>
            <a:normAutofit lnSpcReduction="10000"/>
          </a:bodyPr>
          <a:lstStyle/>
          <a:p>
            <a:pPr lvl="0" indent="0">
              <a:spcBef>
                <a:spcPts val="1000"/>
              </a:spcBef>
              <a:buClrTx/>
              <a:buSzTx/>
              <a:buNone/>
            </a:pPr>
            <a:r>
              <a:rPr lang="en-CA" sz="2000" b="1" dirty="0">
                <a:solidFill>
                  <a:prstClr val="black"/>
                </a:solidFill>
                <a:latin typeface="Calibri" panose="020F0502020204030204"/>
              </a:rPr>
              <a:t>Student Information System (SIS) Level 1 Support Position</a:t>
            </a:r>
          </a:p>
          <a:p>
            <a:pPr lvl="0" indent="0">
              <a:spcBef>
                <a:spcPts val="1000"/>
              </a:spcBef>
              <a:buClrTx/>
              <a:buSzTx/>
              <a:buNone/>
            </a:pPr>
            <a:r>
              <a:rPr lang="en-CA" sz="2000" dirty="0">
                <a:solidFill>
                  <a:prstClr val="black"/>
                </a:solidFill>
                <a:latin typeface="Calibri" panose="020F0502020204030204"/>
              </a:rPr>
              <a:t>We plan to implement at least two additional modules in </a:t>
            </a:r>
            <a:r>
              <a:rPr lang="en-CA" sz="2000" dirty="0" err="1">
                <a:solidFill>
                  <a:prstClr val="black"/>
                </a:solidFill>
                <a:latin typeface="Calibri" panose="020F0502020204030204"/>
              </a:rPr>
              <a:t>MyEd</a:t>
            </a:r>
            <a:r>
              <a:rPr lang="en-CA" sz="2000" dirty="0">
                <a:solidFill>
                  <a:prstClr val="black"/>
                </a:solidFill>
                <a:latin typeface="Calibri" panose="020F0502020204030204"/>
              </a:rPr>
              <a:t> for September 2021;</a:t>
            </a:r>
          </a:p>
          <a:p>
            <a:pPr lvl="0" indent="0">
              <a:spcBef>
                <a:spcPts val="1000"/>
              </a:spcBef>
              <a:buClrTx/>
              <a:buSzTx/>
              <a:buNone/>
            </a:pPr>
            <a:r>
              <a:rPr lang="en-CA" sz="2000" dirty="0">
                <a:solidFill>
                  <a:prstClr val="black"/>
                </a:solidFill>
                <a:latin typeface="Calibri" panose="020F0502020204030204"/>
              </a:rPr>
              <a:t>Family Portal and Online Registration</a:t>
            </a:r>
          </a:p>
          <a:p>
            <a:pPr marL="685800" lvl="0" indent="-457200">
              <a:spcBef>
                <a:spcPts val="1000"/>
              </a:spcBef>
              <a:buClrTx/>
              <a:buSzTx/>
              <a:buFont typeface="Arial" panose="020B0604020202020204" pitchFamily="34" charset="0"/>
              <a:buChar char="•"/>
            </a:pPr>
            <a:r>
              <a:rPr lang="en-CA" sz="2000" dirty="0">
                <a:solidFill>
                  <a:prstClr val="black"/>
                </a:solidFill>
                <a:latin typeface="Calibri" panose="020F0502020204030204"/>
              </a:rPr>
              <a:t>Family Portal will replace Parent Connect used with CIMS (old SIS)</a:t>
            </a:r>
          </a:p>
          <a:p>
            <a:pPr marL="685800" lvl="0" indent="-457200">
              <a:spcBef>
                <a:spcPts val="1000"/>
              </a:spcBef>
              <a:buClrTx/>
              <a:buSzTx/>
              <a:buFont typeface="Arial" panose="020B0604020202020204" pitchFamily="34" charset="0"/>
              <a:buChar char="•"/>
            </a:pPr>
            <a:r>
              <a:rPr lang="en-CA" sz="2000" dirty="0">
                <a:solidFill>
                  <a:prstClr val="black"/>
                </a:solidFill>
                <a:latin typeface="Calibri" panose="020F0502020204030204"/>
              </a:rPr>
              <a:t>Online Registration is new to </a:t>
            </a:r>
            <a:r>
              <a:rPr lang="en-CA" sz="2000" dirty="0" err="1">
                <a:solidFill>
                  <a:prstClr val="black"/>
                </a:solidFill>
                <a:latin typeface="Calibri" panose="020F0502020204030204"/>
              </a:rPr>
              <a:t>MyEd</a:t>
            </a:r>
            <a:r>
              <a:rPr lang="en-CA" sz="2000" dirty="0">
                <a:solidFill>
                  <a:prstClr val="black"/>
                </a:solidFill>
                <a:latin typeface="Calibri" panose="020F0502020204030204"/>
              </a:rPr>
              <a:t> and will change SD83 business cycles and practices</a:t>
            </a:r>
          </a:p>
          <a:p>
            <a:pPr marL="685800" lvl="0" indent="-457200">
              <a:spcBef>
                <a:spcPts val="1000"/>
              </a:spcBef>
              <a:buClrTx/>
              <a:buSzTx/>
              <a:buFont typeface="Arial" panose="020B0604020202020204" pitchFamily="34" charset="0"/>
              <a:buChar char="•"/>
            </a:pPr>
            <a:r>
              <a:rPr lang="en-CA" sz="2000" dirty="0" err="1">
                <a:solidFill>
                  <a:prstClr val="black"/>
                </a:solidFill>
                <a:latin typeface="Calibri" panose="020F0502020204030204"/>
              </a:rPr>
              <a:t>MyEd</a:t>
            </a:r>
            <a:r>
              <a:rPr lang="en-CA" sz="2000" dirty="0">
                <a:solidFill>
                  <a:prstClr val="black"/>
                </a:solidFill>
                <a:latin typeface="Calibri" panose="020F0502020204030204"/>
              </a:rPr>
              <a:t> has proven to be more labour intensive and time consuming that CIMS</a:t>
            </a:r>
          </a:p>
          <a:p>
            <a:pPr marL="685800" lvl="0" indent="-457200">
              <a:spcBef>
                <a:spcPts val="1000"/>
              </a:spcBef>
              <a:buClrTx/>
              <a:buSzTx/>
              <a:buFont typeface="Arial" panose="020B0604020202020204" pitchFamily="34" charset="0"/>
              <a:buChar char="•"/>
            </a:pPr>
            <a:r>
              <a:rPr lang="en-CA" sz="2000" dirty="0">
                <a:solidFill>
                  <a:prstClr val="black"/>
                </a:solidFill>
                <a:latin typeface="Calibri" panose="020F0502020204030204"/>
              </a:rPr>
              <a:t>Other districts have told us to increase the district level support for these modules</a:t>
            </a:r>
          </a:p>
          <a:p>
            <a:pPr marL="685800" lvl="0" indent="-457200">
              <a:spcBef>
                <a:spcPts val="1000"/>
              </a:spcBef>
              <a:buClrTx/>
              <a:buSzTx/>
              <a:buFont typeface="Arial" panose="020B0604020202020204" pitchFamily="34" charset="0"/>
              <a:buChar char="•"/>
            </a:pPr>
            <a:r>
              <a:rPr lang="en-CA" sz="2000" dirty="0">
                <a:solidFill>
                  <a:prstClr val="black"/>
                </a:solidFill>
                <a:latin typeface="Calibri" panose="020F0502020204030204"/>
              </a:rPr>
              <a:t>Current L1 position supports approximately 1500 users. We will be adding 10,000 new users</a:t>
            </a:r>
          </a:p>
          <a:p>
            <a:pPr marL="685800" lvl="0" indent="-457200">
              <a:spcBef>
                <a:spcPts val="1000"/>
              </a:spcBef>
              <a:buClrTx/>
              <a:buSzTx/>
              <a:buFont typeface="Arial" panose="020B0604020202020204" pitchFamily="34" charset="0"/>
              <a:buChar char="•"/>
            </a:pPr>
            <a:r>
              <a:rPr lang="en-CA" sz="2000" dirty="0">
                <a:solidFill>
                  <a:prstClr val="black"/>
                </a:solidFill>
                <a:latin typeface="Calibri" panose="020F0502020204030204"/>
              </a:rPr>
              <a:t>New modules and business practice changes will continue</a:t>
            </a:r>
          </a:p>
          <a:p>
            <a:pPr lvl="0" indent="0">
              <a:spcBef>
                <a:spcPts val="1000"/>
              </a:spcBef>
              <a:buClrTx/>
              <a:buSzTx/>
              <a:buNone/>
            </a:pPr>
            <a:r>
              <a:rPr lang="en-CA" sz="2000" dirty="0">
                <a:solidFill>
                  <a:prstClr val="black"/>
                </a:solidFill>
                <a:latin typeface="Calibri" panose="020F0502020204030204"/>
              </a:rPr>
              <a:t>Adding of new modules in </a:t>
            </a:r>
            <a:r>
              <a:rPr lang="en-CA" sz="2000" dirty="0" err="1">
                <a:solidFill>
                  <a:prstClr val="black"/>
                </a:solidFill>
                <a:latin typeface="Calibri" panose="020F0502020204030204"/>
              </a:rPr>
              <a:t>MyEd</a:t>
            </a:r>
            <a:r>
              <a:rPr lang="en-CA" sz="2000" dirty="0">
                <a:solidFill>
                  <a:prstClr val="black"/>
                </a:solidFill>
                <a:latin typeface="Calibri" panose="020F0502020204030204"/>
              </a:rPr>
              <a:t> and changing business cycles and processes, that effect all areas of the district, will continue into the foreseeable future keeping staff at or over capacity.  In an effort to address work load concerns, the district is proposing an addition of a .5 FTE SIS Level 1 support staff position </a:t>
            </a:r>
          </a:p>
          <a:p>
            <a:endParaRPr lang="en-CA" dirty="0"/>
          </a:p>
        </p:txBody>
      </p:sp>
    </p:spTree>
    <p:extLst>
      <p:ext uri="{BB962C8B-B14F-4D97-AF65-F5344CB8AC3E}">
        <p14:creationId xmlns:p14="http://schemas.microsoft.com/office/powerpoint/2010/main" val="1590290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63" y="408842"/>
            <a:ext cx="10718977" cy="1062149"/>
          </a:xfrm>
        </p:spPr>
        <p:txBody>
          <a:bodyPr>
            <a:normAutofit/>
          </a:bodyPr>
          <a:lstStyle/>
          <a:p>
            <a:pPr algn="ctr"/>
            <a:r>
              <a:rPr lang="en-US" sz="5400" b="1" dirty="0">
                <a:solidFill>
                  <a:srgbClr val="0070C0"/>
                </a:solidFill>
                <a:latin typeface="Calibri" panose="020F0502020204030204" pitchFamily="34" charset="0"/>
                <a:cs typeface="Calibri" panose="020F0502020204030204" pitchFamily="34" charset="0"/>
              </a:rPr>
              <a:t>2021-22 Draft Operating Expenses</a:t>
            </a:r>
            <a:br>
              <a:rPr lang="en-US" dirty="0">
                <a:solidFill>
                  <a:srgbClr val="0070C0"/>
                </a:solidFill>
                <a:latin typeface="Calibri" panose="020F0502020204030204" pitchFamily="34" charset="0"/>
                <a:cs typeface="Calibri" panose="020F0502020204030204" pitchFamily="34" charset="0"/>
              </a:rPr>
            </a:br>
            <a:endParaRPr lang="en-US" sz="1600" dirty="0">
              <a:solidFill>
                <a:srgbClr val="0070C0"/>
              </a:solidFill>
              <a:latin typeface="Calibri" panose="020F0502020204030204" pitchFamily="34" charset="0"/>
              <a:cs typeface="Calibri" panose="020F0502020204030204" pitchFamily="34" charset="0"/>
            </a:endParaRPr>
          </a:p>
        </p:txBody>
      </p:sp>
      <p:pic>
        <p:nvPicPr>
          <p:cNvPr id="3" name="Content Placeholder 2">
            <a:extLst>
              <a:ext uri="{FF2B5EF4-FFF2-40B4-BE49-F238E27FC236}">
                <a16:creationId xmlns:a16="http://schemas.microsoft.com/office/drawing/2014/main" id="{9D80F644-293E-4C3A-A905-9A6DD23FD19F}"/>
              </a:ext>
            </a:extLst>
          </p:cNvPr>
          <p:cNvPicPr>
            <a:picLocks noGrp="1" noChangeAspect="1"/>
          </p:cNvPicPr>
          <p:nvPr>
            <p:ph idx="1"/>
          </p:nvPr>
        </p:nvPicPr>
        <p:blipFill>
          <a:blip r:embed="rId2"/>
          <a:stretch>
            <a:fillRect/>
          </a:stretch>
        </p:blipFill>
        <p:spPr>
          <a:xfrm>
            <a:off x="1109879" y="1258957"/>
            <a:ext cx="9925343" cy="4996436"/>
          </a:xfrm>
          <a:prstGeom prst="rect">
            <a:avLst/>
          </a:prstGeom>
        </p:spPr>
      </p:pic>
    </p:spTree>
    <p:extLst>
      <p:ext uri="{BB962C8B-B14F-4D97-AF65-F5344CB8AC3E}">
        <p14:creationId xmlns:p14="http://schemas.microsoft.com/office/powerpoint/2010/main" val="424611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1" y="408842"/>
            <a:ext cx="11396869" cy="1062149"/>
          </a:xfrm>
        </p:spPr>
        <p:txBody>
          <a:bodyPr>
            <a:noAutofit/>
          </a:bodyPr>
          <a:lstStyle/>
          <a:p>
            <a:pPr algn="ctr"/>
            <a:r>
              <a:rPr lang="en-US" b="1" dirty="0">
                <a:solidFill>
                  <a:srgbClr val="0070C0"/>
                </a:solidFill>
                <a:latin typeface="Calibri" panose="020F0502020204030204" pitchFamily="34" charset="0"/>
                <a:cs typeface="Calibri" panose="020F0502020204030204" pitchFamily="34" charset="0"/>
              </a:rPr>
              <a:t>2020-21 Projected Operating Surplus/(Deficit)</a:t>
            </a:r>
            <a:br>
              <a:rPr lang="en-US" dirty="0">
                <a:solidFill>
                  <a:srgbClr val="0070C0"/>
                </a:solidFill>
                <a:latin typeface="Calibri" panose="020F0502020204030204" pitchFamily="34" charset="0"/>
                <a:cs typeface="Calibri" panose="020F0502020204030204" pitchFamily="34" charset="0"/>
              </a:rPr>
            </a:br>
            <a:endParaRPr lang="en-US" dirty="0">
              <a:solidFill>
                <a:srgbClr val="0070C0"/>
              </a:solidFill>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AC17DF5E-104D-479F-8075-453DB266686B}"/>
              </a:ext>
            </a:extLst>
          </p:cNvPr>
          <p:cNvSpPr>
            <a:spLocks noGrp="1"/>
          </p:cNvSpPr>
          <p:nvPr>
            <p:ph idx="1"/>
          </p:nvPr>
        </p:nvSpPr>
        <p:spPr/>
        <p:txBody>
          <a:bodyPr/>
          <a:lstStyle/>
          <a:p>
            <a:endParaRPr lang="en-CA"/>
          </a:p>
        </p:txBody>
      </p:sp>
      <p:pic>
        <p:nvPicPr>
          <p:cNvPr id="3" name="Picture 2">
            <a:extLst>
              <a:ext uri="{FF2B5EF4-FFF2-40B4-BE49-F238E27FC236}">
                <a16:creationId xmlns:a16="http://schemas.microsoft.com/office/drawing/2014/main" id="{18632868-2179-49A2-B01C-F07861A79270}"/>
              </a:ext>
            </a:extLst>
          </p:cNvPr>
          <p:cNvPicPr>
            <a:picLocks noChangeAspect="1"/>
          </p:cNvPicPr>
          <p:nvPr/>
        </p:nvPicPr>
        <p:blipFill>
          <a:blip r:embed="rId2"/>
          <a:stretch>
            <a:fillRect/>
          </a:stretch>
        </p:blipFill>
        <p:spPr>
          <a:xfrm>
            <a:off x="2621043" y="1084572"/>
            <a:ext cx="6896904" cy="5468059"/>
          </a:xfrm>
          <a:prstGeom prst="rect">
            <a:avLst/>
          </a:prstGeom>
        </p:spPr>
      </p:pic>
    </p:spTree>
    <p:extLst>
      <p:ext uri="{BB962C8B-B14F-4D97-AF65-F5344CB8AC3E}">
        <p14:creationId xmlns:p14="http://schemas.microsoft.com/office/powerpoint/2010/main" val="4197505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61" y="408842"/>
            <a:ext cx="11396869" cy="1062149"/>
          </a:xfrm>
        </p:spPr>
        <p:txBody>
          <a:bodyPr>
            <a:noAutofit/>
          </a:bodyPr>
          <a:lstStyle/>
          <a:p>
            <a:pPr algn="ctr"/>
            <a:r>
              <a:rPr lang="en-US" b="1" dirty="0">
                <a:solidFill>
                  <a:srgbClr val="0070C0"/>
                </a:solidFill>
                <a:latin typeface="Calibri" panose="020F0502020204030204" pitchFamily="34" charset="0"/>
                <a:cs typeface="Calibri" panose="020F0502020204030204" pitchFamily="34" charset="0"/>
              </a:rPr>
              <a:t>2021-22 DRAFT Operating Budget Summary</a:t>
            </a:r>
            <a:br>
              <a:rPr lang="en-US" dirty="0">
                <a:solidFill>
                  <a:srgbClr val="0070C0"/>
                </a:solidFill>
                <a:latin typeface="Calibri" panose="020F0502020204030204" pitchFamily="34" charset="0"/>
                <a:cs typeface="Calibri" panose="020F0502020204030204" pitchFamily="34" charset="0"/>
              </a:rPr>
            </a:br>
            <a:endParaRPr lang="en-US" dirty="0">
              <a:solidFill>
                <a:srgbClr val="0070C0"/>
              </a:solidFill>
              <a:latin typeface="Calibri" panose="020F0502020204030204" pitchFamily="34" charset="0"/>
              <a:cs typeface="Calibri" panose="020F0502020204030204" pitchFamily="34" charset="0"/>
            </a:endParaRPr>
          </a:p>
        </p:txBody>
      </p:sp>
      <p:pic>
        <p:nvPicPr>
          <p:cNvPr id="3" name="Content Placeholder 2">
            <a:extLst>
              <a:ext uri="{FF2B5EF4-FFF2-40B4-BE49-F238E27FC236}">
                <a16:creationId xmlns:a16="http://schemas.microsoft.com/office/drawing/2014/main" id="{C25A6D25-5B5D-44D0-91F6-329B33DA0811}"/>
              </a:ext>
            </a:extLst>
          </p:cNvPr>
          <p:cNvPicPr>
            <a:picLocks noGrp="1" noChangeAspect="1"/>
          </p:cNvPicPr>
          <p:nvPr>
            <p:ph idx="1"/>
          </p:nvPr>
        </p:nvPicPr>
        <p:blipFill>
          <a:blip r:embed="rId2"/>
          <a:stretch>
            <a:fillRect/>
          </a:stretch>
        </p:blipFill>
        <p:spPr>
          <a:xfrm>
            <a:off x="1842781" y="1065642"/>
            <a:ext cx="8506437" cy="5096329"/>
          </a:xfrm>
          <a:prstGeom prst="rect">
            <a:avLst/>
          </a:prstGeom>
        </p:spPr>
      </p:pic>
    </p:spTree>
    <p:extLst>
      <p:ext uri="{BB962C8B-B14F-4D97-AF65-F5344CB8AC3E}">
        <p14:creationId xmlns:p14="http://schemas.microsoft.com/office/powerpoint/2010/main" val="3974373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63" y="408842"/>
            <a:ext cx="10718977" cy="1320800"/>
          </a:xfrm>
        </p:spPr>
        <p:txBody>
          <a:bodyPr>
            <a:normAutofit fontScale="90000"/>
          </a:bodyPr>
          <a:lstStyle/>
          <a:p>
            <a:pPr algn="ctr"/>
            <a:r>
              <a:rPr lang="en-US" sz="5400" dirty="0">
                <a:solidFill>
                  <a:srgbClr val="0070C0"/>
                </a:solidFill>
                <a:latin typeface="Calibri" panose="020F0502020204030204" pitchFamily="34" charset="0"/>
                <a:cs typeface="Calibri" panose="020F0502020204030204" pitchFamily="34" charset="0"/>
              </a:rPr>
              <a:t>Request for Feedback</a:t>
            </a:r>
            <a:br>
              <a:rPr lang="en-US" dirty="0">
                <a:solidFill>
                  <a:srgbClr val="0070C0"/>
                </a:solidFill>
                <a:latin typeface="Calibri" panose="020F0502020204030204" pitchFamily="34" charset="0"/>
                <a:cs typeface="Calibri" panose="020F0502020204030204" pitchFamily="34" charset="0"/>
              </a:rPr>
            </a:br>
            <a:r>
              <a:rPr lang="en-US" sz="3600" dirty="0">
                <a:solidFill>
                  <a:srgbClr val="0070C0"/>
                </a:solidFill>
                <a:latin typeface="Calibri" panose="020F0502020204030204" pitchFamily="34" charset="0"/>
                <a:cs typeface="Calibri" panose="020F0502020204030204" pitchFamily="34" charset="0"/>
              </a:rPr>
              <a:t>Online Survey</a:t>
            </a:r>
            <a:endParaRPr lang="en-US" sz="1600" dirty="0">
              <a:solidFill>
                <a:srgbClr val="0070C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4011137E-7E53-4CE5-A855-D4C4B791D8FB}"/>
              </a:ext>
            </a:extLst>
          </p:cNvPr>
          <p:cNvSpPr>
            <a:spLocks noGrp="1"/>
          </p:cNvSpPr>
          <p:nvPr>
            <p:ph idx="1"/>
          </p:nvPr>
        </p:nvSpPr>
        <p:spPr>
          <a:xfrm>
            <a:off x="1037062" y="1929162"/>
            <a:ext cx="9913435" cy="3199198"/>
          </a:xfrm>
        </p:spPr>
        <p:txBody>
          <a:bodyPr>
            <a:normAutofit lnSpcReduction="10000"/>
          </a:bodyPr>
          <a:lstStyle/>
          <a:p>
            <a:pPr marL="0" indent="0">
              <a:spcAft>
                <a:spcPts val="1200"/>
              </a:spcAft>
              <a:buNone/>
            </a:pP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Should you wish to share your views on the proposed budget considerations, you are invited to complete the online survey </a:t>
            </a:r>
            <a:r>
              <a:rPr lang="en-CA" sz="2400" dirty="0">
                <a:solidFill>
                  <a:srgbClr val="000000"/>
                </a:solidFill>
                <a:latin typeface="Calibri" panose="020F0502020204030204" pitchFamily="34" charset="0"/>
                <a:cs typeface="Times New Roman" panose="02020603050405020304" pitchFamily="18" charset="0"/>
              </a:rPr>
              <a:t>that has been emailed to all parents, guardians, and stakeholders, or can be accessed via our website.</a:t>
            </a:r>
          </a:p>
          <a:p>
            <a:pPr marL="0" indent="0">
              <a:spcAft>
                <a:spcPts val="1200"/>
              </a:spcAft>
              <a:buNone/>
            </a:pP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This survey is open from today, Monday, May 10</a:t>
            </a:r>
            <a:r>
              <a:rPr lang="en-CA" sz="240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through to 12:00pm Tuesday, May 18</a:t>
            </a:r>
            <a:r>
              <a:rPr lang="en-CA" sz="240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2021.</a:t>
            </a:r>
            <a:endParaRPr lang="en-CA" sz="2400" dirty="0">
              <a:latin typeface="Arial" panose="020B0604020202020204" pitchFamily="34" charset="0"/>
              <a:ea typeface="Times New Roman" panose="02020603050405020304" pitchFamily="18" charset="0"/>
              <a:cs typeface="Times New Roman" panose="02020603050405020304" pitchFamily="18" charset="0"/>
            </a:endParaRPr>
          </a:p>
          <a:p>
            <a:pPr marL="0" indent="0">
              <a:spcAft>
                <a:spcPts val="1200"/>
              </a:spcAft>
              <a:buNone/>
            </a:pP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Individuals wishing to provide written submissions are asked to email them to </a:t>
            </a:r>
            <a:r>
              <a:rPr lang="en-CA" sz="2400" u="sng" dirty="0">
                <a:solidFill>
                  <a:srgbClr val="337AB7"/>
                </a:solidFill>
                <a:latin typeface="Calibri" panose="020F0502020204030204" pitchFamily="34" charset="0"/>
                <a:ea typeface="Calibri" panose="020F0502020204030204" pitchFamily="34" charset="0"/>
                <a:cs typeface="Times New Roman" panose="02020603050405020304" pitchFamily="18" charset="0"/>
              </a:rPr>
              <a:t>swood</a:t>
            </a:r>
            <a:r>
              <a:rPr lang="en-CA" sz="2400" u="sng" dirty="0">
                <a:solidFill>
                  <a:srgbClr val="337AB7"/>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@sd83.bc.ca</a:t>
            </a: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before end of day on Monday, May 17</a:t>
            </a:r>
            <a:r>
              <a:rPr lang="en-CA" sz="240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a:t>
            </a:r>
            <a:r>
              <a:rPr lang="en-CA"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endParaRPr lang="en-CA" dirty="0"/>
          </a:p>
        </p:txBody>
      </p:sp>
    </p:spTree>
    <p:extLst>
      <p:ext uri="{BB962C8B-B14F-4D97-AF65-F5344CB8AC3E}">
        <p14:creationId xmlns:p14="http://schemas.microsoft.com/office/powerpoint/2010/main" val="145375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522" y="864066"/>
            <a:ext cx="11163242" cy="3637275"/>
          </a:xfrm>
        </p:spPr>
        <p:txBody>
          <a:bodyPr/>
          <a:lstStyle/>
          <a:p>
            <a:pPr marL="0" indent="0" algn="ctr">
              <a:buNone/>
            </a:pPr>
            <a:r>
              <a:rPr lang="en-US" sz="6600" b="1" dirty="0">
                <a:solidFill>
                  <a:srgbClr val="0070C0"/>
                </a:solidFill>
              </a:rPr>
              <a:t>QUESTIONS &amp; DISCUSSION</a:t>
            </a:r>
            <a:endParaRPr lang="en-US" dirty="0"/>
          </a:p>
        </p:txBody>
      </p:sp>
      <p:pic>
        <p:nvPicPr>
          <p:cNvPr id="5" name="Picture 4">
            <a:extLst>
              <a:ext uri="{FF2B5EF4-FFF2-40B4-BE49-F238E27FC236}">
                <a16:creationId xmlns:a16="http://schemas.microsoft.com/office/drawing/2014/main" id="{5AF36976-5FB3-43EC-98E6-7C3DC82EBA5B}"/>
              </a:ext>
            </a:extLst>
          </p:cNvPr>
          <p:cNvPicPr>
            <a:picLocks noChangeAspect="1"/>
          </p:cNvPicPr>
          <p:nvPr/>
        </p:nvPicPr>
        <p:blipFill>
          <a:blip r:embed="rId2"/>
          <a:stretch>
            <a:fillRect/>
          </a:stretch>
        </p:blipFill>
        <p:spPr>
          <a:xfrm>
            <a:off x="1473665" y="2059532"/>
            <a:ext cx="9244669" cy="4217880"/>
          </a:xfrm>
          <a:prstGeom prst="rect">
            <a:avLst/>
          </a:prstGeom>
        </p:spPr>
      </p:pic>
    </p:spTree>
    <p:extLst>
      <p:ext uri="{BB962C8B-B14F-4D97-AF65-F5344CB8AC3E}">
        <p14:creationId xmlns:p14="http://schemas.microsoft.com/office/powerpoint/2010/main" val="99068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58884" cy="1154545"/>
          </a:xfrm>
        </p:spPr>
        <p:txBody>
          <a:bodyPr>
            <a:normAutofit/>
          </a:bodyPr>
          <a:lstStyle/>
          <a:p>
            <a:pPr algn="ctr"/>
            <a:r>
              <a:rPr lang="en-CA" b="1" dirty="0">
                <a:solidFill>
                  <a:srgbClr val="0070C0"/>
                </a:solidFill>
                <a:latin typeface="Calibri" panose="020F0502020204030204" pitchFamily="34" charset="0"/>
                <a:cs typeface="Calibri" panose="020F0502020204030204" pitchFamily="34" charset="0"/>
              </a:rPr>
              <a:t>Annual Budget Cycle</a:t>
            </a:r>
          </a:p>
        </p:txBody>
      </p:sp>
      <p:sp>
        <p:nvSpPr>
          <p:cNvPr id="3" name="Content Placeholder 2"/>
          <p:cNvSpPr>
            <a:spLocks noGrp="1"/>
          </p:cNvSpPr>
          <p:nvPr>
            <p:ph idx="1"/>
          </p:nvPr>
        </p:nvSpPr>
        <p:spPr>
          <a:xfrm>
            <a:off x="789874" y="1865744"/>
            <a:ext cx="10746343" cy="4230255"/>
          </a:xfrm>
        </p:spPr>
        <p:txBody>
          <a:bodyPr>
            <a:noAutofit/>
          </a:bodyPr>
          <a:lstStyle/>
          <a:p>
            <a:pPr marL="0" indent="0">
              <a:buNone/>
            </a:pPr>
            <a:r>
              <a:rPr lang="en-US" sz="3200" dirty="0">
                <a:latin typeface="Calibri" panose="020F0502020204030204" pitchFamily="34" charset="0"/>
                <a:cs typeface="Calibri" panose="020F0502020204030204" pitchFamily="34" charset="0"/>
              </a:rPr>
              <a:t>The final budget is based on actual enrolment reported to the Ministry at September 30</a:t>
            </a:r>
            <a:r>
              <a:rPr lang="en-US" sz="3200" baseline="30000" dirty="0">
                <a:latin typeface="Calibri" panose="020F0502020204030204" pitchFamily="34" charset="0"/>
                <a:cs typeface="Calibri" panose="020F0502020204030204" pitchFamily="34" charset="0"/>
              </a:rPr>
              <a:t>th</a:t>
            </a:r>
            <a:r>
              <a:rPr lang="en-US" sz="3200" dirty="0">
                <a:latin typeface="Calibri" panose="020F0502020204030204" pitchFamily="34" charset="0"/>
                <a:cs typeface="Calibri" panose="020F0502020204030204" pitchFamily="34" charset="0"/>
              </a:rPr>
              <a:t>. </a:t>
            </a:r>
          </a:p>
          <a:p>
            <a:pPr marL="0" indent="0">
              <a:buNone/>
            </a:pPr>
            <a:endParaRPr lang="en-US" sz="1100" dirty="0">
              <a:latin typeface="Calibri" panose="020F0502020204030204" pitchFamily="34" charset="0"/>
              <a:cs typeface="Calibri" panose="020F0502020204030204" pitchFamily="34" charset="0"/>
            </a:endParaRPr>
          </a:p>
          <a:p>
            <a:pPr lvl="1"/>
            <a:r>
              <a:rPr lang="en-US" sz="2600" dirty="0">
                <a:solidFill>
                  <a:schemeClr val="tx1"/>
                </a:solidFill>
                <a:latin typeface="Calibri" panose="020F0502020204030204" pitchFamily="34" charset="0"/>
                <a:cs typeface="Calibri" panose="020F0502020204030204" pitchFamily="34" charset="0"/>
              </a:rPr>
              <a:t>September 30</a:t>
            </a:r>
            <a:r>
              <a:rPr lang="en-US" sz="2600" baseline="30000" dirty="0">
                <a:solidFill>
                  <a:schemeClr val="tx1"/>
                </a:solidFill>
                <a:latin typeface="Calibri" panose="020F0502020204030204" pitchFamily="34" charset="0"/>
                <a:cs typeface="Calibri" panose="020F0502020204030204" pitchFamily="34" charset="0"/>
              </a:rPr>
              <a:t>th</a:t>
            </a:r>
            <a:r>
              <a:rPr lang="en-US" sz="2600" dirty="0">
                <a:solidFill>
                  <a:schemeClr val="tx1"/>
                </a:solidFill>
                <a:latin typeface="Calibri" panose="020F0502020204030204" pitchFamily="34" charset="0"/>
                <a:cs typeface="Calibri" panose="020F0502020204030204" pitchFamily="34" charset="0"/>
              </a:rPr>
              <a:t> - actual enrolment reported to Ministry (1701 report)</a:t>
            </a:r>
          </a:p>
          <a:p>
            <a:pPr lvl="1"/>
            <a:r>
              <a:rPr lang="en-US" sz="2600" dirty="0">
                <a:solidFill>
                  <a:schemeClr val="tx1"/>
                </a:solidFill>
                <a:latin typeface="Calibri" panose="020F0502020204030204" pitchFamily="34" charset="0"/>
                <a:cs typeface="Calibri" panose="020F0502020204030204" pitchFamily="34" charset="0"/>
              </a:rPr>
              <a:t>December 15</a:t>
            </a:r>
            <a:r>
              <a:rPr lang="en-US" sz="2600" baseline="30000" dirty="0">
                <a:solidFill>
                  <a:schemeClr val="tx1"/>
                </a:solidFill>
                <a:latin typeface="Calibri" panose="020F0502020204030204" pitchFamily="34" charset="0"/>
                <a:cs typeface="Calibri" panose="020F0502020204030204" pitchFamily="34" charset="0"/>
              </a:rPr>
              <a:t>th</a:t>
            </a:r>
            <a:r>
              <a:rPr lang="en-US" sz="2600" dirty="0">
                <a:solidFill>
                  <a:schemeClr val="tx1"/>
                </a:solidFill>
                <a:latin typeface="Calibri" panose="020F0502020204030204" pitchFamily="34" charset="0"/>
                <a:cs typeface="Calibri" panose="020F0502020204030204" pitchFamily="34" charset="0"/>
              </a:rPr>
              <a:t> – final recalculated grant provided (based on actual enrolment)</a:t>
            </a:r>
          </a:p>
          <a:p>
            <a:pPr lvl="1"/>
            <a:r>
              <a:rPr lang="en-US" sz="2600" dirty="0">
                <a:solidFill>
                  <a:schemeClr val="tx1"/>
                </a:solidFill>
                <a:latin typeface="Calibri" panose="020F0502020204030204" pitchFamily="34" charset="0"/>
                <a:cs typeface="Calibri" panose="020F0502020204030204" pitchFamily="34" charset="0"/>
              </a:rPr>
              <a:t>February - amended annual budget approved by Board by bylaw– must be submitted to Ministry by February 28</a:t>
            </a:r>
            <a:r>
              <a:rPr lang="en-US" sz="2600" baseline="30000" dirty="0">
                <a:solidFill>
                  <a:schemeClr val="tx1"/>
                </a:solidFill>
                <a:latin typeface="Calibri" panose="020F0502020204030204" pitchFamily="34" charset="0"/>
                <a:cs typeface="Calibri" panose="020F0502020204030204" pitchFamily="34" charset="0"/>
              </a:rPr>
              <a:t>th</a:t>
            </a:r>
            <a:r>
              <a:rPr lang="en-US" sz="2600" dirty="0">
                <a:solidFill>
                  <a:schemeClr val="tx1"/>
                </a:solidFill>
                <a:latin typeface="Calibri" panose="020F0502020204030204" pitchFamily="34" charset="0"/>
                <a:cs typeface="Calibri" panose="020F0502020204030204" pitchFamily="34" charset="0"/>
              </a:rPr>
              <a:t> (as per the School Act)</a:t>
            </a:r>
          </a:p>
          <a:p>
            <a:pPr marL="45720" indent="0">
              <a:buNone/>
            </a:pPr>
            <a:endParaRPr lang="en-CA" sz="2800" dirty="0">
              <a:solidFill>
                <a:schemeClr val="tx1"/>
              </a:solidFill>
            </a:endParaRPr>
          </a:p>
        </p:txBody>
      </p:sp>
    </p:spTree>
    <p:extLst>
      <p:ext uri="{BB962C8B-B14F-4D97-AF65-F5344CB8AC3E}">
        <p14:creationId xmlns:p14="http://schemas.microsoft.com/office/powerpoint/2010/main" val="144645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06" y="609600"/>
            <a:ext cx="11400638" cy="656492"/>
          </a:xfrm>
        </p:spPr>
        <p:txBody>
          <a:bodyPr>
            <a:noAutofit/>
          </a:bodyPr>
          <a:lstStyle/>
          <a:p>
            <a:pPr algn="ctr"/>
            <a:r>
              <a:rPr lang="en-CA" sz="4400" b="1" dirty="0">
                <a:solidFill>
                  <a:srgbClr val="0070C0"/>
                </a:solidFill>
                <a:latin typeface="Calibri" panose="020F0502020204030204" pitchFamily="34" charset="0"/>
                <a:cs typeface="Calibri" panose="020F0502020204030204" pitchFamily="34" charset="0"/>
              </a:rPr>
              <a:t>Sources of Revenues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649152"/>
              </p:ext>
            </p:extLst>
          </p:nvPr>
        </p:nvGraphicFramePr>
        <p:xfrm>
          <a:off x="328569" y="1367408"/>
          <a:ext cx="11525075" cy="5150838"/>
        </p:xfrm>
        <a:graphic>
          <a:graphicData uri="http://schemas.openxmlformats.org/drawingml/2006/table">
            <a:tbl>
              <a:tblPr firstRow="1" bandRow="1">
                <a:tableStyleId>{5C22544A-7EE6-4342-B048-85BDC9FD1C3A}</a:tableStyleId>
              </a:tblPr>
              <a:tblGrid>
                <a:gridCol w="4199318">
                  <a:extLst>
                    <a:ext uri="{9D8B030D-6E8A-4147-A177-3AD203B41FA5}">
                      <a16:colId xmlns:a16="http://schemas.microsoft.com/office/drawing/2014/main" val="2679588567"/>
                    </a:ext>
                  </a:extLst>
                </a:gridCol>
                <a:gridCol w="3939481">
                  <a:extLst>
                    <a:ext uri="{9D8B030D-6E8A-4147-A177-3AD203B41FA5}">
                      <a16:colId xmlns:a16="http://schemas.microsoft.com/office/drawing/2014/main" val="4092401883"/>
                    </a:ext>
                  </a:extLst>
                </a:gridCol>
                <a:gridCol w="3386276">
                  <a:extLst>
                    <a:ext uri="{9D8B030D-6E8A-4147-A177-3AD203B41FA5}">
                      <a16:colId xmlns:a16="http://schemas.microsoft.com/office/drawing/2014/main" val="3243500754"/>
                    </a:ext>
                  </a:extLst>
                </a:gridCol>
              </a:tblGrid>
              <a:tr h="571804">
                <a:tc>
                  <a:txBody>
                    <a:bodyPr/>
                    <a:lstStyle/>
                    <a:p>
                      <a:pPr algn="ctr"/>
                      <a:r>
                        <a:rPr lang="en-CA" sz="2600" dirty="0">
                          <a:latin typeface="Calibri" panose="020F0502020204030204" pitchFamily="34" charset="0"/>
                          <a:cs typeface="Calibri" panose="020F0502020204030204" pitchFamily="34" charset="0"/>
                        </a:rPr>
                        <a:t>Operating Funds</a:t>
                      </a:r>
                    </a:p>
                  </a:txBody>
                  <a:tcPr/>
                </a:tc>
                <a:tc>
                  <a:txBody>
                    <a:bodyPr/>
                    <a:lstStyle/>
                    <a:p>
                      <a:pPr algn="ctr"/>
                      <a:r>
                        <a:rPr lang="en-CA" sz="2600" dirty="0">
                          <a:latin typeface="Calibri" panose="020F0502020204030204" pitchFamily="34" charset="0"/>
                          <a:cs typeface="Calibri" panose="020F0502020204030204" pitchFamily="34" charset="0"/>
                        </a:rPr>
                        <a:t>Special Purpose Funds</a:t>
                      </a:r>
                    </a:p>
                  </a:txBody>
                  <a:tcPr/>
                </a:tc>
                <a:tc>
                  <a:txBody>
                    <a:bodyPr/>
                    <a:lstStyle/>
                    <a:p>
                      <a:pPr algn="ctr"/>
                      <a:r>
                        <a:rPr lang="en-CA" sz="2600" dirty="0">
                          <a:latin typeface="Calibri" panose="020F0502020204030204" pitchFamily="34" charset="0"/>
                          <a:cs typeface="Calibri" panose="020F0502020204030204" pitchFamily="34" charset="0"/>
                        </a:rPr>
                        <a:t>Capital Funds</a:t>
                      </a:r>
                    </a:p>
                  </a:txBody>
                  <a:tcPr/>
                </a:tc>
                <a:extLst>
                  <a:ext uri="{0D108BD9-81ED-4DB2-BD59-A6C34878D82A}">
                    <a16:rowId xmlns:a16="http://schemas.microsoft.com/office/drawing/2014/main" val="2839405386"/>
                  </a:ext>
                </a:extLst>
              </a:tr>
              <a:tr h="4228346">
                <a:tc>
                  <a:txBody>
                    <a:bodyPr/>
                    <a:lstStyle/>
                    <a:p>
                      <a:pPr algn="ctr"/>
                      <a:endParaRPr lang="en-CA" sz="800" b="1" dirty="0">
                        <a:solidFill>
                          <a:srgbClr val="0070C0"/>
                        </a:solidFill>
                        <a:latin typeface="Calibri" panose="020F0502020204030204" pitchFamily="34" charset="0"/>
                        <a:cs typeface="Calibri" panose="020F0502020204030204" pitchFamily="34" charset="0"/>
                      </a:endParaRPr>
                    </a:p>
                    <a:p>
                      <a:pPr algn="l"/>
                      <a:r>
                        <a:rPr lang="en-CA" b="1" dirty="0">
                          <a:solidFill>
                            <a:srgbClr val="0070C0"/>
                          </a:solidFill>
                          <a:latin typeface="Calibri" panose="020F0502020204030204" pitchFamily="34" charset="0"/>
                          <a:cs typeface="Calibri" panose="020F0502020204030204" pitchFamily="34" charset="0"/>
                        </a:rPr>
                        <a:t> Ministry of Education</a:t>
                      </a:r>
                      <a:endParaRPr lang="en-CA" b="1" baseline="0" dirty="0">
                        <a:solidFill>
                          <a:srgbClr val="0070C0"/>
                        </a:solidFill>
                        <a:latin typeface="Calibri" panose="020F0502020204030204" pitchFamily="34" charset="0"/>
                        <a:cs typeface="Calibri" panose="020F0502020204030204" pitchFamily="34" charset="0"/>
                      </a:endParaRPr>
                    </a:p>
                    <a:p>
                      <a:pPr marL="457200" lvl="1" indent="0" algn="l" defTabSz="457200" rtl="0" eaLnBrk="1" latinLnBrk="0" hangingPunct="1">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Operating Grant Block</a:t>
                      </a:r>
                    </a:p>
                    <a:p>
                      <a:pPr marL="1200150" lvl="2" indent="-285750" algn="l" defTabSz="457200" rtl="0" eaLnBrk="1" latinLnBrk="0" hangingPunct="1">
                        <a:buFont typeface="Arial" panose="020B0604020202020204" pitchFamily="34" charset="0"/>
                        <a:buChar char="•"/>
                      </a:pPr>
                      <a:r>
                        <a:rPr lang="en-CA" sz="1400" kern="1200" baseline="0" dirty="0">
                          <a:solidFill>
                            <a:schemeClr val="dk1"/>
                          </a:solidFill>
                          <a:latin typeface="Calibri" panose="020F0502020204030204" pitchFamily="34" charset="0"/>
                          <a:ea typeface="+mn-ea"/>
                          <a:cs typeface="Calibri" panose="020F0502020204030204" pitchFamily="34" charset="0"/>
                        </a:rPr>
                        <a:t>Base per Student Allocation</a:t>
                      </a:r>
                    </a:p>
                    <a:p>
                      <a:pPr marL="1200150" lvl="2" indent="-285750" algn="l" defTabSz="457200" rtl="0" eaLnBrk="1" latinLnBrk="0" hangingPunct="1">
                        <a:buFont typeface="Arial" panose="020B0604020202020204" pitchFamily="34" charset="0"/>
                        <a:buChar char="•"/>
                      </a:pPr>
                      <a:r>
                        <a:rPr lang="en-CA" sz="1400" kern="1200" baseline="0" dirty="0">
                          <a:solidFill>
                            <a:schemeClr val="dk1"/>
                          </a:solidFill>
                          <a:latin typeface="Calibri" panose="020F0502020204030204" pitchFamily="34" charset="0"/>
                          <a:ea typeface="+mn-ea"/>
                          <a:cs typeface="Calibri" panose="020F0502020204030204" pitchFamily="34" charset="0"/>
                        </a:rPr>
                        <a:t>Unique Student</a:t>
                      </a:r>
                    </a:p>
                    <a:p>
                      <a:pPr marL="1200150" lvl="2" indent="-285750" algn="l" defTabSz="457200" rtl="0" eaLnBrk="1" latinLnBrk="0" hangingPunct="1">
                        <a:buFont typeface="Arial" panose="020B0604020202020204" pitchFamily="34" charset="0"/>
                        <a:buChar char="•"/>
                      </a:pPr>
                      <a:r>
                        <a:rPr lang="en-CA" sz="1400" kern="1200" baseline="0" dirty="0">
                          <a:solidFill>
                            <a:schemeClr val="dk1"/>
                          </a:solidFill>
                          <a:latin typeface="Calibri" panose="020F0502020204030204" pitchFamily="34" charset="0"/>
                          <a:ea typeface="+mn-ea"/>
                          <a:cs typeface="Calibri" panose="020F0502020204030204" pitchFamily="34" charset="0"/>
                        </a:rPr>
                        <a:t>Unique District </a:t>
                      </a:r>
                    </a:p>
                    <a:p>
                      <a:pPr marL="1200150" lvl="2" indent="-285750" algn="l" defTabSz="457200" rtl="0" eaLnBrk="1" latinLnBrk="0" hangingPunct="1">
                        <a:buFont typeface="Arial" panose="020B0604020202020204" pitchFamily="34" charset="0"/>
                        <a:buChar char="•"/>
                      </a:pPr>
                      <a:r>
                        <a:rPr lang="en-CA" sz="1400" kern="1200" baseline="0" dirty="0">
                          <a:solidFill>
                            <a:schemeClr val="dk1"/>
                          </a:solidFill>
                          <a:latin typeface="Calibri" panose="020F0502020204030204" pitchFamily="34" charset="0"/>
                          <a:ea typeface="+mn-ea"/>
                          <a:cs typeface="Calibri" panose="020F0502020204030204" pitchFamily="34" charset="0"/>
                        </a:rPr>
                        <a:t>Funding Protection/Enrolment Decline</a:t>
                      </a:r>
                    </a:p>
                    <a:p>
                      <a:pPr marL="457200" lvl="1" indent="0" algn="l" defTabSz="457200" rtl="0" eaLnBrk="1" latinLnBrk="0" hangingPunct="1">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Pay Equity</a:t>
                      </a:r>
                    </a:p>
                    <a:p>
                      <a:pPr marL="457200" lvl="1" indent="0" algn="l" defTabSz="457200" rtl="0" eaLnBrk="1" latinLnBrk="0" hangingPunct="1">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Student Transportation Fund</a:t>
                      </a:r>
                    </a:p>
                    <a:p>
                      <a:pPr marL="457200" lvl="1" indent="0" algn="l" defTabSz="457200" rtl="0" eaLnBrk="1" latinLnBrk="0" hangingPunct="1">
                        <a:buFontTx/>
                        <a:buNone/>
                      </a:pPr>
                      <a:r>
                        <a:rPr lang="en-CA" sz="1600" b="0" kern="1200" baseline="0" dirty="0">
                          <a:solidFill>
                            <a:schemeClr val="dk1"/>
                          </a:solidFill>
                          <a:latin typeface="Calibri" panose="020F0502020204030204" pitchFamily="34" charset="0"/>
                          <a:ea typeface="+mn-ea"/>
                          <a:cs typeface="Calibri" panose="020F0502020204030204" pitchFamily="34" charset="0"/>
                        </a:rPr>
                        <a:t>Other Provincial Grants</a:t>
                      </a:r>
                      <a:endParaRPr lang="en-CA" sz="1600" b="0" baseline="0" dirty="0">
                        <a:solidFill>
                          <a:srgbClr val="0070C0"/>
                        </a:solidFill>
                        <a:latin typeface="Calibri" panose="020F0502020204030204" pitchFamily="34" charset="0"/>
                        <a:cs typeface="Calibri" panose="020F0502020204030204" pitchFamily="34" charset="0"/>
                      </a:endParaRPr>
                    </a:p>
                    <a:p>
                      <a:pPr algn="ctr"/>
                      <a:endParaRPr lang="en-CA" sz="800" b="1" dirty="0">
                        <a:solidFill>
                          <a:srgbClr val="0070C0"/>
                        </a:solidFill>
                        <a:latin typeface="Calibri" panose="020F0502020204030204" pitchFamily="34" charset="0"/>
                        <a:cs typeface="Calibri" panose="020F0502020204030204" pitchFamily="34" charset="0"/>
                      </a:endParaRPr>
                    </a:p>
                    <a:p>
                      <a:pPr algn="l"/>
                      <a:r>
                        <a:rPr lang="en-CA" b="1" dirty="0">
                          <a:solidFill>
                            <a:srgbClr val="0070C0"/>
                          </a:solidFill>
                          <a:latin typeface="Calibri" panose="020F0502020204030204" pitchFamily="34" charset="0"/>
                          <a:cs typeface="Calibri" panose="020F0502020204030204" pitchFamily="34" charset="0"/>
                        </a:rPr>
                        <a:t> Local Sources of Revenues</a:t>
                      </a:r>
                      <a:endParaRPr lang="en-CA" sz="2000" b="1" dirty="0">
                        <a:solidFill>
                          <a:srgbClr val="0070C0"/>
                        </a:solidFill>
                        <a:latin typeface="Calibri" panose="020F0502020204030204" pitchFamily="34" charset="0"/>
                        <a:cs typeface="Calibri" panose="020F0502020204030204" pitchFamily="34" charset="0"/>
                      </a:endParaRPr>
                    </a:p>
                    <a:p>
                      <a:pPr marL="457200" lvl="1" indent="0">
                        <a:buFontTx/>
                        <a:buNone/>
                      </a:pPr>
                      <a:r>
                        <a:rPr lang="en-CA" sz="1600" baseline="0" dirty="0">
                          <a:latin typeface="Calibri" panose="020F0502020204030204" pitchFamily="34" charset="0"/>
                          <a:cs typeface="Calibri" panose="020F0502020204030204" pitchFamily="34" charset="0"/>
                        </a:rPr>
                        <a:t>Other Provincial Grants</a:t>
                      </a:r>
                    </a:p>
                    <a:p>
                      <a:pPr marL="457200" lvl="1" indent="0">
                        <a:buFontTx/>
                        <a:buNone/>
                      </a:pPr>
                      <a:r>
                        <a:rPr lang="en-CA" sz="1600" baseline="0" dirty="0">
                          <a:latin typeface="Calibri" panose="020F0502020204030204" pitchFamily="34" charset="0"/>
                          <a:cs typeface="Calibri" panose="020F0502020204030204" pitchFamily="34" charset="0"/>
                        </a:rPr>
                        <a:t>Local Education Tuition Agreements</a:t>
                      </a:r>
                    </a:p>
                    <a:p>
                      <a:pPr marL="457200" lvl="1" indent="0">
                        <a:buFontTx/>
                        <a:buNone/>
                      </a:pPr>
                      <a:r>
                        <a:rPr lang="en-CA" sz="1600" baseline="0" dirty="0">
                          <a:latin typeface="Calibri" panose="020F0502020204030204" pitchFamily="34" charset="0"/>
                          <a:cs typeface="Calibri" panose="020F0502020204030204" pitchFamily="34" charset="0"/>
                        </a:rPr>
                        <a:t>Investment income</a:t>
                      </a:r>
                    </a:p>
                    <a:p>
                      <a:pPr marL="457200" lvl="1" indent="0">
                        <a:buFontTx/>
                        <a:buNone/>
                      </a:pPr>
                      <a:r>
                        <a:rPr lang="en-CA" sz="1600" baseline="0" dirty="0">
                          <a:latin typeface="Calibri" panose="020F0502020204030204" pitchFamily="34" charset="0"/>
                          <a:cs typeface="Calibri" panose="020F0502020204030204" pitchFamily="34" charset="0"/>
                        </a:rPr>
                        <a:t>Rentals and Leases</a:t>
                      </a:r>
                    </a:p>
                    <a:p>
                      <a:pPr marL="457200" lvl="1" indent="0">
                        <a:buFontTx/>
                        <a:buNone/>
                      </a:pPr>
                      <a:r>
                        <a:rPr lang="en-CA" sz="1600" baseline="0" dirty="0">
                          <a:latin typeface="Calibri" panose="020F0502020204030204" pitchFamily="34" charset="0"/>
                          <a:cs typeface="Calibri" panose="020F0502020204030204" pitchFamily="34" charset="0"/>
                        </a:rPr>
                        <a:t>Other Revenues</a:t>
                      </a:r>
                    </a:p>
                  </a:txBody>
                  <a:tcPr/>
                </a:tc>
                <a:tc>
                  <a:txBody>
                    <a:bodyPr/>
                    <a:lstStyle/>
                    <a:p>
                      <a:pPr algn="ctr"/>
                      <a:endParaRPr lang="en-CA" sz="800" b="1" dirty="0">
                        <a:solidFill>
                          <a:srgbClr val="0070C0"/>
                        </a:solidFill>
                        <a:latin typeface="Calibri" panose="020F0502020204030204" pitchFamily="34" charset="0"/>
                        <a:cs typeface="Calibri" panose="020F0502020204030204" pitchFamily="34" charset="0"/>
                      </a:endParaRPr>
                    </a:p>
                    <a:p>
                      <a:pPr algn="l"/>
                      <a:r>
                        <a:rPr lang="en-CA" b="1" dirty="0">
                          <a:solidFill>
                            <a:srgbClr val="0070C0"/>
                          </a:solidFill>
                          <a:latin typeface="Calibri" panose="020F0502020204030204" pitchFamily="34" charset="0"/>
                          <a:cs typeface="Calibri" panose="020F0502020204030204" pitchFamily="34" charset="0"/>
                        </a:rPr>
                        <a:t> Ministry</a:t>
                      </a:r>
                      <a:r>
                        <a:rPr lang="en-CA" b="1" baseline="0" dirty="0">
                          <a:solidFill>
                            <a:srgbClr val="0070C0"/>
                          </a:solidFill>
                          <a:latin typeface="Calibri" panose="020F0502020204030204" pitchFamily="34" charset="0"/>
                          <a:cs typeface="Calibri" panose="020F0502020204030204" pitchFamily="34" charset="0"/>
                        </a:rPr>
                        <a:t> of Education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Classroom Enhancement Fund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Learning Improvement Fund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Community LINK</a:t>
                      </a: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Annual Facility Grant </a:t>
                      </a:r>
                      <a:r>
                        <a:rPr lang="en-CA" sz="800" kern="1200" baseline="0" dirty="0">
                          <a:solidFill>
                            <a:schemeClr val="dk1"/>
                          </a:solidFill>
                          <a:latin typeface="Calibri" panose="020F0502020204030204" pitchFamily="34" charset="0"/>
                          <a:ea typeface="+mn-ea"/>
                          <a:cs typeface="Calibri" panose="020F0502020204030204" pitchFamily="34" charset="0"/>
                        </a:rPr>
                        <a:t>(Operating portion)</a:t>
                      </a:r>
                    </a:p>
                    <a:p>
                      <a:pPr marL="457200" lvl="1" indent="0">
                        <a:buFontTx/>
                        <a:buNone/>
                      </a:pPr>
                      <a:r>
                        <a:rPr lang="en-CA" sz="1600" kern="1200" baseline="0" dirty="0" err="1">
                          <a:solidFill>
                            <a:schemeClr val="dk1"/>
                          </a:solidFill>
                          <a:latin typeface="Calibri" panose="020F0502020204030204" pitchFamily="34" charset="0"/>
                          <a:ea typeface="+mn-ea"/>
                          <a:cs typeface="Calibri" panose="020F0502020204030204" pitchFamily="34" charset="0"/>
                        </a:rPr>
                        <a:t>StrongStart</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Ready Set Learn</a:t>
                      </a: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French Federal Grant (OLEP)</a:t>
                      </a: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First Nation Student Transportation</a:t>
                      </a: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Child/Youth Mental Health Grant</a:t>
                      </a:r>
                    </a:p>
                    <a:p>
                      <a:pPr marL="457200" lvl="1" indent="0">
                        <a:buFontTx/>
                        <a:buNone/>
                      </a:pPr>
                      <a:r>
                        <a:rPr lang="en-CA" sz="1600" kern="1200" baseline="0" dirty="0">
                          <a:solidFill>
                            <a:schemeClr val="dk1"/>
                          </a:solidFill>
                          <a:latin typeface="Calibri" panose="020F0502020204030204" pitchFamily="34" charset="0"/>
                          <a:ea typeface="+mn-ea"/>
                          <a:cs typeface="Calibri" panose="020F0502020204030204" pitchFamily="34" charset="0"/>
                        </a:rPr>
                        <a:t>Changing results for Young Children</a:t>
                      </a:r>
                    </a:p>
                    <a:p>
                      <a:pPr marL="457200" lvl="1" indent="0">
                        <a:buFontTx/>
                        <a:buNone/>
                      </a:pPr>
                      <a:endParaRPr lang="en-CA" sz="1600" kern="1200" baseline="0" dirty="0">
                        <a:solidFill>
                          <a:schemeClr val="dk1"/>
                        </a:solidFill>
                        <a:latin typeface="Calibri" panose="020F0502020204030204" pitchFamily="34" charset="0"/>
                        <a:ea typeface="+mn-ea"/>
                        <a:cs typeface="Calibri" panose="020F0502020204030204" pitchFamily="34" charset="0"/>
                      </a:endParaRPr>
                    </a:p>
                    <a:p>
                      <a:pPr marL="0" lvl="1" indent="0" algn="l" defTabSz="914400" rtl="0" eaLnBrk="1" latinLnBrk="0" hangingPunct="1">
                        <a:buFontTx/>
                        <a:buNone/>
                      </a:pPr>
                      <a:r>
                        <a:rPr lang="en-CA" sz="1800" b="1" kern="1200" dirty="0">
                          <a:solidFill>
                            <a:srgbClr val="0070C0"/>
                          </a:solidFill>
                          <a:latin typeface="Calibri" panose="020F0502020204030204" pitchFamily="34" charset="0"/>
                          <a:ea typeface="+mn-ea"/>
                          <a:cs typeface="Calibri" panose="020F0502020204030204" pitchFamily="34" charset="0"/>
                        </a:rPr>
                        <a:t>School Generated Funds</a:t>
                      </a:r>
                    </a:p>
                    <a:p>
                      <a:pPr marL="0" lvl="1" indent="0" algn="l" defTabSz="914400" rtl="0" eaLnBrk="1" latinLnBrk="0" hangingPunct="1">
                        <a:buFontTx/>
                        <a:buNone/>
                      </a:pPr>
                      <a:r>
                        <a:rPr lang="en-CA" sz="1800" b="1" kern="1200" dirty="0">
                          <a:solidFill>
                            <a:srgbClr val="0070C0"/>
                          </a:solidFill>
                          <a:latin typeface="Calibri" panose="020F0502020204030204" pitchFamily="34" charset="0"/>
                          <a:ea typeface="+mn-ea"/>
                          <a:cs typeface="Calibri" panose="020F0502020204030204" pitchFamily="34" charset="0"/>
                        </a:rPr>
                        <a:t>Scholarship and Bursaries</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CA" sz="800" b="1" dirty="0">
                        <a:solidFill>
                          <a:srgbClr val="0070C0"/>
                        </a:solidFill>
                        <a:latin typeface="Calibri" panose="020F0502020204030204" pitchFamily="34" charset="0"/>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b="1" dirty="0">
                          <a:solidFill>
                            <a:srgbClr val="0070C0"/>
                          </a:solidFill>
                          <a:latin typeface="Calibri" panose="020F0502020204030204" pitchFamily="34" charset="0"/>
                          <a:cs typeface="Calibri" panose="020F0502020204030204" pitchFamily="34" charset="0"/>
                        </a:rPr>
                        <a:t> Ministry of Education</a:t>
                      </a:r>
                      <a:endParaRPr lang="en-CA" sz="1800" kern="1200" baseline="0" dirty="0">
                        <a:solidFill>
                          <a:schemeClr val="dk1"/>
                        </a:solidFill>
                        <a:latin typeface="Calibri" panose="020F0502020204030204" pitchFamily="34" charset="0"/>
                        <a:ea typeface="+mn-ea"/>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Annual Facilities Grant </a:t>
                      </a:r>
                      <a:r>
                        <a:rPr lang="en-CA" sz="800" kern="1200" baseline="0" dirty="0">
                          <a:solidFill>
                            <a:schemeClr val="dk1"/>
                          </a:solidFill>
                          <a:latin typeface="Calibri" panose="020F0502020204030204" pitchFamily="34" charset="0"/>
                          <a:ea typeface="+mn-ea"/>
                          <a:cs typeface="Calibri" panose="020F0502020204030204" pitchFamily="34" charset="0"/>
                        </a:rPr>
                        <a:t>(Capital portion)</a:t>
                      </a:r>
                    </a:p>
                    <a:p>
                      <a:pPr lvl="1"/>
                      <a:r>
                        <a:rPr lang="en-US" sz="1600" kern="1200" baseline="0" dirty="0">
                          <a:solidFill>
                            <a:schemeClr val="dk1"/>
                          </a:solidFill>
                          <a:latin typeface="Calibri" panose="020F0502020204030204" pitchFamily="34" charset="0"/>
                          <a:ea typeface="+mn-ea"/>
                          <a:cs typeface="Calibri" panose="020F0502020204030204" pitchFamily="34" charset="0"/>
                        </a:rPr>
                        <a:t>Seismic Mitigation</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Building Expansion</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Building Replacement</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Bus Replacement</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School Enhancement, </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Carbon Neutral Capital Plan</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lvl="1"/>
                      <a:r>
                        <a:rPr lang="en-US" sz="1600" kern="1200" baseline="0" dirty="0">
                          <a:solidFill>
                            <a:schemeClr val="dk1"/>
                          </a:solidFill>
                          <a:latin typeface="Calibri" panose="020F0502020204030204" pitchFamily="34" charset="0"/>
                          <a:ea typeface="+mn-ea"/>
                          <a:cs typeface="Calibri" panose="020F0502020204030204" pitchFamily="34" charset="0"/>
                        </a:rPr>
                        <a:t>Playground Equipment Funding</a:t>
                      </a:r>
                      <a:endParaRPr lang="en-CA" sz="1600" kern="1200" baseline="0" dirty="0">
                        <a:solidFill>
                          <a:schemeClr val="dk1"/>
                        </a:solidFill>
                        <a:latin typeface="Calibri" panose="020F0502020204030204" pitchFamily="34" charset="0"/>
                        <a:ea typeface="+mn-ea"/>
                        <a:cs typeface="Calibri" panose="020F0502020204030204" pitchFamily="34" charset="0"/>
                      </a:endParaRPr>
                    </a:p>
                    <a:p>
                      <a:pPr algn="ctr"/>
                      <a:endParaRPr lang="en-CA" b="1" dirty="0">
                        <a:solidFill>
                          <a:srgbClr val="0070C0"/>
                        </a:solidFill>
                        <a:latin typeface="Calibri" panose="020F0502020204030204" pitchFamily="34" charset="0"/>
                        <a:cs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b="1" dirty="0">
                          <a:solidFill>
                            <a:srgbClr val="0070C0"/>
                          </a:solidFill>
                          <a:latin typeface="Calibri" panose="020F0502020204030204" pitchFamily="34" charset="0"/>
                          <a:cs typeface="Calibri" panose="020F0502020204030204" pitchFamily="34" charset="0"/>
                        </a:rPr>
                        <a:t> Local Capital Reserves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Sale of Capital Assets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CA" sz="1600" kern="1200" baseline="0" dirty="0">
                          <a:solidFill>
                            <a:schemeClr val="dk1"/>
                          </a:solidFill>
                          <a:latin typeface="Calibri" panose="020F0502020204030204" pitchFamily="34" charset="0"/>
                          <a:ea typeface="+mn-ea"/>
                          <a:cs typeface="Calibri" panose="020F0502020204030204" pitchFamily="34" charset="0"/>
                        </a:rPr>
                        <a:t>Operating Surpluses</a:t>
                      </a:r>
                    </a:p>
                  </a:txBody>
                  <a:tcPr/>
                </a:tc>
                <a:extLst>
                  <a:ext uri="{0D108BD9-81ED-4DB2-BD59-A6C34878D82A}">
                    <a16:rowId xmlns:a16="http://schemas.microsoft.com/office/drawing/2014/main" val="1664055904"/>
                  </a:ext>
                </a:extLst>
              </a:tr>
              <a:tr h="350688">
                <a:tc>
                  <a:txBody>
                    <a:bodyPr/>
                    <a:lstStyle/>
                    <a:p>
                      <a:pPr marL="0" indent="0">
                        <a:buFontTx/>
                        <a:buNone/>
                      </a:pPr>
                      <a:endParaRPr lang="en-CA" sz="800" dirty="0">
                        <a:latin typeface="Calibri" panose="020F0502020204030204" pitchFamily="34" charset="0"/>
                        <a:cs typeface="Calibri" panose="020F0502020204030204" pitchFamily="34" charset="0"/>
                      </a:endParaRPr>
                    </a:p>
                  </a:txBody>
                  <a:tcPr>
                    <a:solidFill>
                      <a:schemeClr val="accent1"/>
                    </a:solidFill>
                  </a:tcPr>
                </a:tc>
                <a:tc>
                  <a:txBody>
                    <a:bodyPr/>
                    <a:lstStyle/>
                    <a:p>
                      <a:pPr marL="457200" lvl="1" indent="0">
                        <a:buFont typeface="Arial" panose="020B0604020202020204" pitchFamily="34" charset="0"/>
                        <a:buNone/>
                      </a:pPr>
                      <a:endParaRPr lang="en-CA" sz="800" kern="1200" baseline="0" dirty="0">
                        <a:solidFill>
                          <a:schemeClr val="dk1"/>
                        </a:solidFill>
                        <a:latin typeface="Calibri" panose="020F0502020204030204" pitchFamily="34" charset="0"/>
                        <a:ea typeface="+mn-ea"/>
                        <a:cs typeface="Calibri" panose="020F0502020204030204" pitchFamily="34" charset="0"/>
                      </a:endParaRPr>
                    </a:p>
                  </a:txBody>
                  <a:tcPr>
                    <a:solidFill>
                      <a:schemeClr val="accent1"/>
                    </a:solidFill>
                  </a:tcPr>
                </a:tc>
                <a:tc>
                  <a:txBody>
                    <a:bodyPr/>
                    <a:lstStyle/>
                    <a:p>
                      <a:endParaRPr lang="en-CA" sz="800" dirty="0">
                        <a:latin typeface="Calibri" panose="020F0502020204030204" pitchFamily="34" charset="0"/>
                        <a:cs typeface="Calibri" panose="020F0502020204030204" pitchFamily="34" charset="0"/>
                      </a:endParaRPr>
                    </a:p>
                  </a:txBody>
                  <a:tcPr>
                    <a:solidFill>
                      <a:schemeClr val="accent1"/>
                    </a:solidFill>
                  </a:tcPr>
                </a:tc>
                <a:extLst>
                  <a:ext uri="{0D108BD9-81ED-4DB2-BD59-A6C34878D82A}">
                    <a16:rowId xmlns:a16="http://schemas.microsoft.com/office/drawing/2014/main" val="2608159582"/>
                  </a:ext>
                </a:extLst>
              </a:tr>
            </a:tbl>
          </a:graphicData>
        </a:graphic>
      </p:graphicFrame>
    </p:spTree>
    <p:extLst>
      <p:ext uri="{BB962C8B-B14F-4D97-AF65-F5344CB8AC3E}">
        <p14:creationId xmlns:p14="http://schemas.microsoft.com/office/powerpoint/2010/main" val="1511013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58884" cy="1154545"/>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What are Special Purpose Funds?</a:t>
            </a:r>
          </a:p>
        </p:txBody>
      </p:sp>
      <p:sp>
        <p:nvSpPr>
          <p:cNvPr id="3" name="Content Placeholder 2"/>
          <p:cNvSpPr>
            <a:spLocks noGrp="1"/>
          </p:cNvSpPr>
          <p:nvPr>
            <p:ph idx="1"/>
          </p:nvPr>
        </p:nvSpPr>
        <p:spPr>
          <a:xfrm>
            <a:off x="789874" y="1865744"/>
            <a:ext cx="10746343" cy="4230255"/>
          </a:xfrm>
        </p:spPr>
        <p:txBody>
          <a:bodyPr>
            <a:noAutofit/>
          </a:bodyPr>
          <a:lstStyle/>
          <a:p>
            <a:pPr>
              <a:buFont typeface="Wingdings" panose="05000000000000000000" pitchFamily="2" charset="2"/>
              <a:buChar char="Ø"/>
            </a:pPr>
            <a:r>
              <a:rPr lang="en-US" sz="2800" dirty="0">
                <a:solidFill>
                  <a:schemeClr val="tx1"/>
                </a:solidFill>
              </a:rPr>
              <a:t>Special Purpose Funds are grants provided by the Ministry of Education or other sources that have been designated for specific purposes.  </a:t>
            </a:r>
          </a:p>
          <a:p>
            <a:pPr>
              <a:buFont typeface="Wingdings" panose="05000000000000000000" pitchFamily="2" charset="2"/>
              <a:buChar char="Ø"/>
            </a:pPr>
            <a:r>
              <a:rPr lang="en-US" sz="2800" dirty="0">
                <a:solidFill>
                  <a:schemeClr val="tx1"/>
                </a:solidFill>
              </a:rPr>
              <a:t>These funds are intended to be spent within the year they are provided.  </a:t>
            </a:r>
          </a:p>
          <a:p>
            <a:pPr>
              <a:buFont typeface="Wingdings" panose="05000000000000000000" pitchFamily="2" charset="2"/>
              <a:buChar char="Ø"/>
            </a:pPr>
            <a:r>
              <a:rPr lang="en-US" sz="2800" dirty="0">
                <a:solidFill>
                  <a:schemeClr val="tx1"/>
                </a:solidFill>
              </a:rPr>
              <a:t>Any unspent special purpose funds must be held in trust and be shown as unspent deferred revenues on our year end financial statements.</a:t>
            </a:r>
            <a:endParaRPr lang="en-CA" sz="2800" dirty="0">
              <a:solidFill>
                <a:schemeClr val="tx1"/>
              </a:solidFill>
            </a:endParaRPr>
          </a:p>
        </p:txBody>
      </p:sp>
    </p:spTree>
    <p:extLst>
      <p:ext uri="{BB962C8B-B14F-4D97-AF65-F5344CB8AC3E}">
        <p14:creationId xmlns:p14="http://schemas.microsoft.com/office/powerpoint/2010/main" val="123692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13184"/>
            <a:ext cx="10858884" cy="858417"/>
          </a:xfrm>
        </p:spPr>
        <p:txBody>
          <a:bodyPr>
            <a:normAutofit/>
          </a:bodyPr>
          <a:lstStyle/>
          <a:p>
            <a:pPr algn="ctr"/>
            <a:r>
              <a:rPr lang="en-CA" dirty="0">
                <a:solidFill>
                  <a:srgbClr val="0070C0"/>
                </a:solidFill>
                <a:latin typeface="Calibri" panose="020F0502020204030204" pitchFamily="34" charset="0"/>
                <a:cs typeface="Calibri" panose="020F0502020204030204" pitchFamily="34" charset="0"/>
              </a:rPr>
              <a:t>2021-22 Special Purpose Funds</a:t>
            </a:r>
          </a:p>
        </p:txBody>
      </p:sp>
      <p:pic>
        <p:nvPicPr>
          <p:cNvPr id="3" name="Picture 2">
            <a:extLst>
              <a:ext uri="{FF2B5EF4-FFF2-40B4-BE49-F238E27FC236}">
                <a16:creationId xmlns:a16="http://schemas.microsoft.com/office/drawing/2014/main" id="{AC9EEB64-0382-4C03-BB8C-804048052161}"/>
              </a:ext>
            </a:extLst>
          </p:cNvPr>
          <p:cNvPicPr>
            <a:picLocks noChangeAspect="1"/>
          </p:cNvPicPr>
          <p:nvPr/>
        </p:nvPicPr>
        <p:blipFill>
          <a:blip r:embed="rId2"/>
          <a:stretch>
            <a:fillRect/>
          </a:stretch>
        </p:blipFill>
        <p:spPr>
          <a:xfrm>
            <a:off x="677334" y="1698171"/>
            <a:ext cx="10734911" cy="4772358"/>
          </a:xfrm>
          <a:prstGeom prst="rect">
            <a:avLst/>
          </a:prstGeom>
        </p:spPr>
      </p:pic>
    </p:spTree>
    <p:extLst>
      <p:ext uri="{BB962C8B-B14F-4D97-AF65-F5344CB8AC3E}">
        <p14:creationId xmlns:p14="http://schemas.microsoft.com/office/powerpoint/2010/main" val="278992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784993" cy="797169"/>
          </a:xfrm>
        </p:spPr>
        <p:txBody>
          <a:bodyPr/>
          <a:lstStyle/>
          <a:p>
            <a:pPr algn="ctr"/>
            <a:r>
              <a:rPr lang="en-CA" b="1" dirty="0">
                <a:solidFill>
                  <a:srgbClr val="0070C0"/>
                </a:solidFill>
                <a:latin typeface="Calibri" panose="020F0502020204030204" pitchFamily="34" charset="0"/>
                <a:cs typeface="Calibri" panose="020F0502020204030204" pitchFamily="34" charset="0"/>
              </a:rPr>
              <a:t>What are Capital Funds?</a:t>
            </a:r>
          </a:p>
        </p:txBody>
      </p:sp>
      <p:sp>
        <p:nvSpPr>
          <p:cNvPr id="3" name="Content Placeholder 2"/>
          <p:cNvSpPr>
            <a:spLocks noGrp="1"/>
          </p:cNvSpPr>
          <p:nvPr>
            <p:ph idx="1"/>
          </p:nvPr>
        </p:nvSpPr>
        <p:spPr>
          <a:xfrm>
            <a:off x="1019078" y="1406770"/>
            <a:ext cx="10443247" cy="4449086"/>
          </a:xfrm>
        </p:spPr>
        <p:txBody>
          <a:bodyPr>
            <a:normAutofit fontScale="92500" lnSpcReduction="10000"/>
          </a:bodyPr>
          <a:lstStyle/>
          <a:p>
            <a:pPr>
              <a:buFont typeface="Wingdings" panose="05000000000000000000" pitchFamily="2" charset="2"/>
              <a:buChar char="Ø"/>
            </a:pPr>
            <a:r>
              <a:rPr lang="en-CA" sz="2800" dirty="0">
                <a:solidFill>
                  <a:schemeClr val="tx1"/>
                </a:solidFill>
                <a:latin typeface="Calibri" panose="020F0502020204030204" pitchFamily="34" charset="0"/>
                <a:cs typeface="Calibri" panose="020F0502020204030204" pitchFamily="34" charset="0"/>
              </a:rPr>
              <a:t>MOE Capital Funds</a:t>
            </a:r>
          </a:p>
          <a:p>
            <a:pPr marL="457200" lvl="2" indent="0">
              <a:spcAft>
                <a:spcPts val="600"/>
              </a:spcAft>
              <a:buNone/>
            </a:pPr>
            <a:r>
              <a:rPr lang="en-CA" sz="2100" dirty="0">
                <a:solidFill>
                  <a:schemeClr val="tx1"/>
                </a:solidFill>
                <a:latin typeface="Calibri" panose="020F0502020204030204" pitchFamily="34" charset="0"/>
                <a:cs typeface="Calibri" panose="020F0502020204030204" pitchFamily="34" charset="0"/>
              </a:rPr>
              <a:t>Allocated based on the District’s 5-Year Capital Plan Submission, which is adopted by the Board and submitted to the Ministry prior to June 30 each fiscal year:</a:t>
            </a:r>
          </a:p>
          <a:p>
            <a:pPr lvl="2">
              <a:spcAft>
                <a:spcPts val="600"/>
              </a:spcAft>
              <a:buFont typeface="Arial" panose="020B0604020202020204" pitchFamily="34" charset="0"/>
              <a:buChar char="•"/>
            </a:pPr>
            <a:r>
              <a:rPr lang="en-CA" sz="2100" dirty="0">
                <a:solidFill>
                  <a:schemeClr val="tx1"/>
                </a:solidFill>
                <a:latin typeface="Calibri" panose="020F0502020204030204" pitchFamily="34" charset="0"/>
                <a:cs typeface="Calibri" panose="020F0502020204030204" pitchFamily="34" charset="0"/>
              </a:rPr>
              <a:t>Major Capital (&gt;$2M) provided to acquire land, build schools, or to fund significant renovations or expansions to existing schools</a:t>
            </a:r>
          </a:p>
          <a:p>
            <a:pPr lvl="2">
              <a:spcAft>
                <a:spcPts val="600"/>
              </a:spcAft>
              <a:buFont typeface="Arial" panose="020B0604020202020204" pitchFamily="34" charset="0"/>
              <a:buChar char="•"/>
            </a:pPr>
            <a:r>
              <a:rPr lang="en-CA" sz="2100" dirty="0">
                <a:solidFill>
                  <a:schemeClr val="tx1"/>
                </a:solidFill>
                <a:latin typeface="Calibri" panose="020F0502020204030204" pitchFamily="34" charset="0"/>
                <a:cs typeface="Calibri" panose="020F0502020204030204" pitchFamily="34" charset="0"/>
              </a:rPr>
              <a:t>Minor Capital (&lt;$2M) provided for HVAC, large roofing projects, and small additions/renovations</a:t>
            </a:r>
          </a:p>
          <a:p>
            <a:pPr lvl="2">
              <a:spcAft>
                <a:spcPts val="600"/>
              </a:spcAft>
              <a:buFont typeface="Arial" panose="020B0604020202020204" pitchFamily="34" charset="0"/>
              <a:buChar char="•"/>
            </a:pPr>
            <a:r>
              <a:rPr lang="en-CA" sz="2100" dirty="0">
                <a:solidFill>
                  <a:schemeClr val="tx1"/>
                </a:solidFill>
                <a:latin typeface="Calibri" panose="020F0502020204030204" pitchFamily="34" charset="0"/>
                <a:cs typeface="Calibri" panose="020F0502020204030204" pitchFamily="34" charset="0"/>
              </a:rPr>
              <a:t>Bus Replacement</a:t>
            </a:r>
          </a:p>
          <a:p>
            <a:pPr lvl="2">
              <a:spcAft>
                <a:spcPts val="600"/>
              </a:spcAft>
              <a:buFont typeface="Arial" panose="020B0604020202020204" pitchFamily="34" charset="0"/>
              <a:buChar char="•"/>
            </a:pPr>
            <a:r>
              <a:rPr lang="en-CA" sz="2100" dirty="0">
                <a:solidFill>
                  <a:schemeClr val="tx1"/>
                </a:solidFill>
                <a:latin typeface="Calibri" panose="020F0502020204030204" pitchFamily="34" charset="0"/>
                <a:cs typeface="Calibri" panose="020F0502020204030204" pitchFamily="34" charset="0"/>
              </a:rPr>
              <a:t>School Playground Grants</a:t>
            </a:r>
          </a:p>
          <a:p>
            <a:pPr marL="457200" lvl="2" indent="0">
              <a:buNone/>
            </a:pPr>
            <a:r>
              <a:rPr lang="en-CA" sz="2200" dirty="0">
                <a:solidFill>
                  <a:schemeClr val="tx1"/>
                </a:solidFill>
                <a:latin typeface="Calibri" panose="020F0502020204030204" pitchFamily="34" charset="0"/>
                <a:cs typeface="Calibri" panose="020F0502020204030204" pitchFamily="34" charset="0"/>
              </a:rPr>
              <a:t>Annual Facility Grant provided annually in March based on #/size of open school sites; intended for general repair and maintenance</a:t>
            </a:r>
            <a:endParaRPr lang="en-CA" sz="1100" dirty="0">
              <a:solidFill>
                <a:schemeClr val="tx1"/>
              </a:solidFill>
              <a:latin typeface="Calibri" panose="020F0502020204030204" pitchFamily="34" charset="0"/>
              <a:cs typeface="Calibri" panose="020F0502020204030204" pitchFamily="34" charset="0"/>
            </a:endParaRPr>
          </a:p>
          <a:p>
            <a:pPr>
              <a:buFont typeface="Wingdings" panose="05000000000000000000" pitchFamily="2" charset="2"/>
              <a:buChar char="Ø"/>
            </a:pPr>
            <a:r>
              <a:rPr lang="en-CA" sz="2800" dirty="0">
                <a:solidFill>
                  <a:schemeClr val="tx1"/>
                </a:solidFill>
                <a:latin typeface="Calibri" panose="020F0502020204030204" pitchFamily="34" charset="0"/>
                <a:cs typeface="Calibri" panose="020F0502020204030204" pitchFamily="34" charset="0"/>
              </a:rPr>
              <a:t>Local Capital Reserves</a:t>
            </a:r>
          </a:p>
          <a:p>
            <a:pPr lvl="2">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proceeds from asset disposal</a:t>
            </a:r>
          </a:p>
          <a:p>
            <a:pPr lvl="2">
              <a:buFont typeface="Arial" panose="020B0604020202020204" pitchFamily="34" charset="0"/>
              <a:buChar char="•"/>
            </a:pPr>
            <a:r>
              <a:rPr lang="en-CA" sz="2200" dirty="0">
                <a:solidFill>
                  <a:schemeClr val="tx1"/>
                </a:solidFill>
                <a:latin typeface="Calibri" panose="020F0502020204030204" pitchFamily="34" charset="0"/>
                <a:cs typeface="Calibri" panose="020F0502020204030204" pitchFamily="34" charset="0"/>
              </a:rPr>
              <a:t>generated through Board approved transfers of operating surplus</a:t>
            </a:r>
          </a:p>
        </p:txBody>
      </p:sp>
    </p:spTree>
    <p:extLst>
      <p:ext uri="{BB962C8B-B14F-4D97-AF65-F5344CB8AC3E}">
        <p14:creationId xmlns:p14="http://schemas.microsoft.com/office/powerpoint/2010/main" val="34336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58884" cy="1145309"/>
          </a:xfrm>
        </p:spPr>
        <p:txBody>
          <a:bodyPr>
            <a:normAutofit/>
          </a:bodyPr>
          <a:lstStyle/>
          <a:p>
            <a:pPr algn="ctr"/>
            <a:r>
              <a:rPr lang="en-CA" b="1" dirty="0">
                <a:solidFill>
                  <a:srgbClr val="0070C0"/>
                </a:solidFill>
                <a:latin typeface="Calibri" panose="020F0502020204030204" pitchFamily="34" charset="0"/>
                <a:cs typeface="Calibri" panose="020F0502020204030204" pitchFamily="34" charset="0"/>
              </a:rPr>
              <a:t>2021-22 </a:t>
            </a:r>
            <a:r>
              <a:rPr lang="en-CA" b="1" dirty="0" err="1">
                <a:solidFill>
                  <a:srgbClr val="0070C0"/>
                </a:solidFill>
                <a:latin typeface="Calibri" panose="020F0502020204030204" pitchFamily="34" charset="0"/>
                <a:cs typeface="Calibri" panose="020F0502020204030204" pitchFamily="34" charset="0"/>
              </a:rPr>
              <a:t>MoE</a:t>
            </a:r>
            <a:r>
              <a:rPr lang="en-CA" b="1" dirty="0">
                <a:solidFill>
                  <a:srgbClr val="0070C0"/>
                </a:solidFill>
                <a:latin typeface="Calibri" panose="020F0502020204030204" pitchFamily="34" charset="0"/>
                <a:cs typeface="Calibri" panose="020F0502020204030204" pitchFamily="34" charset="0"/>
              </a:rPr>
              <a:t> Capital Funds</a:t>
            </a:r>
          </a:p>
        </p:txBody>
      </p:sp>
      <p:pic>
        <p:nvPicPr>
          <p:cNvPr id="5" name="Picture 4">
            <a:extLst>
              <a:ext uri="{FF2B5EF4-FFF2-40B4-BE49-F238E27FC236}">
                <a16:creationId xmlns:a16="http://schemas.microsoft.com/office/drawing/2014/main" id="{4C72CD79-3868-469D-B312-EA13B9C907B3}"/>
              </a:ext>
            </a:extLst>
          </p:cNvPr>
          <p:cNvPicPr>
            <a:picLocks noChangeAspect="1"/>
          </p:cNvPicPr>
          <p:nvPr/>
        </p:nvPicPr>
        <p:blipFill>
          <a:blip r:embed="rId2"/>
          <a:stretch>
            <a:fillRect/>
          </a:stretch>
        </p:blipFill>
        <p:spPr>
          <a:xfrm>
            <a:off x="739183" y="1754909"/>
            <a:ext cx="10735185" cy="4291328"/>
          </a:xfrm>
          <a:prstGeom prst="rect">
            <a:avLst/>
          </a:prstGeom>
        </p:spPr>
      </p:pic>
    </p:spTree>
    <p:extLst>
      <p:ext uri="{BB962C8B-B14F-4D97-AF65-F5344CB8AC3E}">
        <p14:creationId xmlns:p14="http://schemas.microsoft.com/office/powerpoint/2010/main" val="3264883881"/>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5790</TotalTime>
  <Words>1137</Words>
  <Application>Microsoft Office PowerPoint</Application>
  <PresentationFormat>Widescreen</PresentationFormat>
  <Paragraphs>209</Paragraphs>
  <Slides>38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Black</vt:lpstr>
      <vt:lpstr>Cabin</vt:lpstr>
      <vt:lpstr>Calibri</vt:lpstr>
      <vt:lpstr>Corbel</vt:lpstr>
      <vt:lpstr>Symbol</vt:lpstr>
      <vt:lpstr>Times New Roman</vt:lpstr>
      <vt:lpstr>Wingdings</vt:lpstr>
      <vt:lpstr>Basis</vt:lpstr>
      <vt:lpstr>School District No. 83 (North Okanagan-Shuswap)    2021-22 preliminary annual Budget    </vt:lpstr>
      <vt:lpstr>Annual Budget Regulation</vt:lpstr>
      <vt:lpstr>Annual Budget Cycle</vt:lpstr>
      <vt:lpstr>Annual Budget Cycle</vt:lpstr>
      <vt:lpstr>Sources of Revenues</vt:lpstr>
      <vt:lpstr>What are Special Purpose Funds?</vt:lpstr>
      <vt:lpstr>2021-22 Special Purpose Funds</vt:lpstr>
      <vt:lpstr>What are Capital Funds?</vt:lpstr>
      <vt:lpstr>2021-22 MoE Capital Funds</vt:lpstr>
      <vt:lpstr>Operating Funds</vt:lpstr>
      <vt:lpstr>Budget Committee</vt:lpstr>
      <vt:lpstr>School District No. 83 Strategic Plan Goals</vt:lpstr>
      <vt:lpstr>PowerPoint Presentation</vt:lpstr>
      <vt:lpstr>PowerPoint Presentation</vt:lpstr>
      <vt:lpstr>2021-22 Projected Operating Revenues % by Source</vt:lpstr>
      <vt:lpstr>2021-22 Preliminary MoE Operating Grant Block</vt:lpstr>
      <vt:lpstr>2021-22 Preliminary Revenue Summary</vt:lpstr>
      <vt:lpstr>How do we plan to allocate our operating funds by expense? </vt:lpstr>
      <vt:lpstr>2021-22 – TEACHERS (CORE)</vt:lpstr>
      <vt:lpstr>2021-22 – TEACHERS (DISTRICT SUPPORT)</vt:lpstr>
      <vt:lpstr>2021-22 – PRINCIPALS/VICE PRINCIPALS</vt:lpstr>
      <vt:lpstr>2021-22 – OTHER PROFESSIONALS</vt:lpstr>
      <vt:lpstr>2021-22 – SUPPORT STAFF (SCHOOLS)</vt:lpstr>
      <vt:lpstr>2021-22 – SUPPORT STAFF (DISTRICT)</vt:lpstr>
      <vt:lpstr>2021-22 – SUPPORT STAFF (DISTRICT)</vt:lpstr>
      <vt:lpstr>2021-22 – SUPPORT STAFF (OPERATIONS)</vt:lpstr>
      <vt:lpstr>2021-22 Cost Pressures/Anticipated Savings</vt:lpstr>
      <vt:lpstr>2021-22 Cost Pressures/Anticipated Savings</vt:lpstr>
      <vt:lpstr>2021-22 Cost Pressures/Anticipated Savings</vt:lpstr>
      <vt:lpstr>2021-22 Additional Equipment Refresh</vt:lpstr>
      <vt:lpstr>2021-22 Proposed Initiatives Inclusive Education</vt:lpstr>
      <vt:lpstr>2021-22 Proposed Initiatives Instruction and Curriculum</vt:lpstr>
      <vt:lpstr>2021-22 Proposed Initiatives Business/Operations</vt:lpstr>
      <vt:lpstr>2021-22 Draft Operating Expenses </vt:lpstr>
      <vt:lpstr>2020-21 Projected Operating Surplus/(Deficit) </vt:lpstr>
      <vt:lpstr>2021-22 DRAFT Operating Budget Summary </vt:lpstr>
      <vt:lpstr>Request for Feedback Online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2016/2017 Annual Budget</dc:title>
  <dc:creator>Nicole Bittante</dc:creator>
  <cp:lastModifiedBy>Alanna Cameron</cp:lastModifiedBy>
  <cp:revision>214</cp:revision>
  <cp:lastPrinted>2021-05-07T19:46:22Z</cp:lastPrinted>
  <dcterms:created xsi:type="dcterms:W3CDTF">2016-04-16T18:34:49Z</dcterms:created>
  <dcterms:modified xsi:type="dcterms:W3CDTF">2021-05-10T22:20:13Z</dcterms:modified>
</cp:coreProperties>
</file>